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7" r:id="rId2"/>
    <p:sldId id="258" r:id="rId3"/>
    <p:sldId id="335" r:id="rId4"/>
    <p:sldId id="378" r:id="rId5"/>
    <p:sldId id="316" r:id="rId6"/>
    <p:sldId id="352" r:id="rId7"/>
    <p:sldId id="348" r:id="rId8"/>
    <p:sldId id="349" r:id="rId9"/>
    <p:sldId id="381" r:id="rId10"/>
    <p:sldId id="382" r:id="rId11"/>
    <p:sldId id="350" r:id="rId12"/>
    <p:sldId id="379" r:id="rId13"/>
    <p:sldId id="344" r:id="rId14"/>
    <p:sldId id="343" r:id="rId15"/>
    <p:sldId id="367" r:id="rId16"/>
    <p:sldId id="337" r:id="rId17"/>
    <p:sldId id="353" r:id="rId18"/>
    <p:sldId id="354" r:id="rId19"/>
    <p:sldId id="338" r:id="rId20"/>
    <p:sldId id="339" r:id="rId21"/>
    <p:sldId id="357" r:id="rId22"/>
    <p:sldId id="358" r:id="rId23"/>
    <p:sldId id="359" r:id="rId24"/>
    <p:sldId id="360" r:id="rId25"/>
    <p:sldId id="361" r:id="rId26"/>
    <p:sldId id="362" r:id="rId27"/>
    <p:sldId id="363" r:id="rId28"/>
    <p:sldId id="364" r:id="rId29"/>
    <p:sldId id="365" r:id="rId30"/>
    <p:sldId id="366" r:id="rId31"/>
    <p:sldId id="340" r:id="rId32"/>
    <p:sldId id="369" r:id="rId33"/>
    <p:sldId id="314" r:id="rId34"/>
    <p:sldId id="321" r:id="rId35"/>
    <p:sldId id="318" r:id="rId36"/>
    <p:sldId id="330" r:id="rId37"/>
    <p:sldId id="322" r:id="rId38"/>
    <p:sldId id="341" r:id="rId39"/>
    <p:sldId id="323" r:id="rId40"/>
    <p:sldId id="342" r:id="rId41"/>
    <p:sldId id="356" r:id="rId42"/>
    <p:sldId id="375" r:id="rId43"/>
    <p:sldId id="355" r:id="rId44"/>
    <p:sldId id="374" r:id="rId45"/>
    <p:sldId id="376" r:id="rId46"/>
    <p:sldId id="373" r:id="rId47"/>
    <p:sldId id="371" r:id="rId48"/>
    <p:sldId id="370" r:id="rId49"/>
    <p:sldId id="275" r:id="rId50"/>
    <p:sldId id="368" r:id="rId51"/>
    <p:sldId id="377"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69" autoAdjust="0"/>
    <p:restoredTop sz="91606" autoAdjust="0"/>
  </p:normalViewPr>
  <p:slideViewPr>
    <p:cSldViewPr snapToGrid="0">
      <p:cViewPr varScale="1">
        <p:scale>
          <a:sx n="87" d="100"/>
          <a:sy n="87" d="100"/>
        </p:scale>
        <p:origin x="638" y="48"/>
      </p:cViewPr>
      <p:guideLst/>
    </p:cSldViewPr>
  </p:slideViewPr>
  <p:outlineViewPr>
    <p:cViewPr>
      <p:scale>
        <a:sx n="33" d="100"/>
        <a:sy n="33" d="100"/>
      </p:scale>
      <p:origin x="0" y="0"/>
    </p:cViewPr>
  </p:outlineViewPr>
  <p:notesTextViewPr>
    <p:cViewPr>
      <p:scale>
        <a:sx n="400" d="100"/>
        <a:sy n="400" d="100"/>
      </p:scale>
      <p:origin x="0" y="0"/>
    </p:cViewPr>
  </p:notesTextViewPr>
  <p:sorterViewPr>
    <p:cViewPr>
      <p:scale>
        <a:sx n="100" d="100"/>
        <a:sy n="100" d="100"/>
      </p:scale>
      <p:origin x="0" y="0"/>
    </p:cViewPr>
  </p:sorterViewPr>
  <p:notesViewPr>
    <p:cSldViewPr snapToGrid="0">
      <p:cViewPr varScale="1">
        <p:scale>
          <a:sx n="67" d="100"/>
          <a:sy n="67" d="100"/>
        </p:scale>
        <p:origin x="3120"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1318E-61E4-4D87-ADA2-0861EBD26D9E}" type="datetimeFigureOut">
              <a:rPr lang="zh-CN" altLang="en-US" smtClean="0"/>
              <a:t>2021/10/29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dirty="0" err="1" smtClean="0"/>
              <a:t>qwert</a:t>
            </a:r>
            <a:endParaRPr lang="zh-CN" altLang="en-US" dirty="0" smtClean="0"/>
          </a:p>
          <a:p>
            <a:pPr lvl="1"/>
            <a:r>
              <a:rPr lang="en-US" altLang="zh-CN" dirty="0" err="1" smtClean="0"/>
              <a:t>Ddd</a:t>
            </a:r>
            <a:r>
              <a:rPr lang="en-US" altLang="zh-CN" dirty="0" smtClean="0"/>
              <a:t> </a:t>
            </a:r>
            <a:endParaRPr lang="zh-CN" altLang="en-US" dirty="0" smtClean="0"/>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17A906-DFA7-4D54-82DB-7ED58C47527E}" type="slidenum">
              <a:rPr lang="zh-CN" altLang="en-US" smtClean="0"/>
              <a:t>‹#›</a:t>
            </a:fld>
            <a:endParaRPr lang="zh-CN" altLang="en-US"/>
          </a:p>
        </p:txBody>
      </p:sp>
    </p:spTree>
    <p:extLst>
      <p:ext uri="{BB962C8B-B14F-4D97-AF65-F5344CB8AC3E}">
        <p14:creationId xmlns:p14="http://schemas.microsoft.com/office/powerpoint/2010/main" val="2116995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ChangeArrowheads="1" noTextEdit="1"/>
          </p:cNvSpPr>
          <p:nvPr>
            <p:ph type="sldImg" idx="4294967295"/>
          </p:nvPr>
        </p:nvSpPr>
        <p:spPr bwMode="auto">
          <a:xfrm>
            <a:off x="481013" y="1279525"/>
            <a:ext cx="6140450" cy="3454400"/>
          </a:xfrm>
          <a:ln>
            <a:solidFill>
              <a:srgbClr val="000000"/>
            </a:solidFill>
            <a:miter lim="800000"/>
          </a:ln>
        </p:spPr>
      </p:sp>
      <p:sp>
        <p:nvSpPr>
          <p:cNvPr id="4301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科技</a:t>
            </a:r>
            <a:r>
              <a:rPr lang="zh-CN" altLang="en-US" dirty="0" smtClean="0"/>
              <a:t>联动</a:t>
            </a:r>
            <a:endParaRPr lang="en-US" altLang="zh-CN" dirty="0" smtClean="0"/>
          </a:p>
          <a:p>
            <a:r>
              <a:rPr lang="zh-CN" altLang="en-US" dirty="0" smtClean="0"/>
              <a:t>顺丰云阶段性产出及规划</a:t>
            </a:r>
            <a:endParaRPr lang="zh-CN" altLang="en-US" dirty="0"/>
          </a:p>
        </p:txBody>
      </p:sp>
      <p:sp>
        <p:nvSpPr>
          <p:cNvPr id="430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3D70296-DAC5-43BC-9831-DE5944EE1C8C}"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a:t>
            </a:fld>
            <a:endPar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78734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800" dirty="0">
              <a:latin typeface="+mn-lt"/>
            </a:endParaRPr>
          </a:p>
        </p:txBody>
      </p:sp>
      <p:sp>
        <p:nvSpPr>
          <p:cNvPr id="4" name="灯片编号占位符 3"/>
          <p:cNvSpPr>
            <a:spLocks noGrp="1"/>
          </p:cNvSpPr>
          <p:nvPr>
            <p:ph type="sldNum" sz="quarter" idx="10"/>
          </p:nvPr>
        </p:nvSpPr>
        <p:spPr/>
        <p:txBody>
          <a:bodyPr/>
          <a:lstStyle/>
          <a:p>
            <a:fld id="{7217A906-DFA7-4D54-82DB-7ED58C47527E}" type="slidenum">
              <a:rPr lang="zh-CN" altLang="en-US" smtClean="0"/>
              <a:t>12</a:t>
            </a:fld>
            <a:endParaRPr lang="zh-CN" altLang="en-US"/>
          </a:p>
        </p:txBody>
      </p:sp>
    </p:spTree>
    <p:extLst>
      <p:ext uri="{BB962C8B-B14F-4D97-AF65-F5344CB8AC3E}">
        <p14:creationId xmlns:p14="http://schemas.microsoft.com/office/powerpoint/2010/main" val="238881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17A906-DFA7-4D54-82DB-7ED58C47527E}" type="slidenum">
              <a:rPr lang="zh-CN" altLang="en-US" smtClean="0"/>
              <a:t>13</a:t>
            </a:fld>
            <a:endParaRPr lang="zh-CN" altLang="en-US"/>
          </a:p>
        </p:txBody>
      </p:sp>
    </p:spTree>
    <p:extLst>
      <p:ext uri="{BB962C8B-B14F-4D97-AF65-F5344CB8AC3E}">
        <p14:creationId xmlns:p14="http://schemas.microsoft.com/office/powerpoint/2010/main" val="1467643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en-US" altLang="zh-CN" sz="1200" dirty="0" err="1" smtClean="0">
                <a:solidFill>
                  <a:srgbClr val="2C3E50"/>
                </a:solidFill>
                <a:latin typeface="-apple-system"/>
              </a:rPr>
              <a:t>StarRocks</a:t>
            </a:r>
            <a:r>
              <a:rPr lang="zh-CN" altLang="en-US" sz="1200" dirty="0" smtClean="0">
                <a:solidFill>
                  <a:srgbClr val="2C3E50"/>
                </a:solidFill>
                <a:latin typeface="-apple-system"/>
              </a:rPr>
              <a:t>数据模型底层的数据存储，是按照各自建表语句中，</a:t>
            </a:r>
            <a:r>
              <a:rPr lang="en-US" altLang="zh-CN" sz="1200" dirty="0" smtClean="0">
                <a:solidFill>
                  <a:srgbClr val="2C3E50"/>
                </a:solidFill>
                <a:latin typeface="-apple-system"/>
              </a:rPr>
              <a:t>AGGREGATE KEY</a:t>
            </a:r>
            <a:r>
              <a:rPr lang="zh-CN" altLang="en-US" sz="1200" dirty="0" smtClean="0">
                <a:solidFill>
                  <a:srgbClr val="2C3E50"/>
                </a:solidFill>
                <a:latin typeface="-apple-system"/>
              </a:rPr>
              <a:t>、</a:t>
            </a:r>
            <a:r>
              <a:rPr lang="en-US" altLang="zh-CN" sz="1200" dirty="0" smtClean="0">
                <a:solidFill>
                  <a:srgbClr val="2C3E50"/>
                </a:solidFill>
                <a:latin typeface="-apple-system"/>
              </a:rPr>
              <a:t>UNIQ KEY</a:t>
            </a:r>
            <a:r>
              <a:rPr lang="zh-CN" altLang="en-US" sz="1200" dirty="0" smtClean="0">
                <a:solidFill>
                  <a:srgbClr val="2C3E50"/>
                </a:solidFill>
                <a:latin typeface="-apple-system"/>
              </a:rPr>
              <a:t>和</a:t>
            </a:r>
            <a:r>
              <a:rPr lang="en-US" altLang="zh-CN" sz="1200" dirty="0" smtClean="0">
                <a:solidFill>
                  <a:srgbClr val="2C3E50"/>
                </a:solidFill>
                <a:latin typeface="-apple-system"/>
              </a:rPr>
              <a:t>DUPLICATE KEY</a:t>
            </a:r>
            <a:r>
              <a:rPr lang="zh-CN" altLang="en-US" sz="1200" dirty="0" smtClean="0">
                <a:solidFill>
                  <a:srgbClr val="2C3E50"/>
                </a:solidFill>
                <a:latin typeface="-apple-system"/>
              </a:rPr>
              <a:t>指定的列进行排序存储的。</a:t>
            </a:r>
            <a:endParaRPr lang="en-US" altLang="zh-CN" sz="1200" dirty="0" smtClean="0">
              <a:solidFill>
                <a:srgbClr val="2C3E50"/>
              </a:solidFill>
              <a:latin typeface="-apple-system"/>
            </a:endParaRPr>
          </a:p>
          <a:p>
            <a:pPr>
              <a:lnSpc>
                <a:spcPct val="130000"/>
              </a:lnSpc>
            </a:pPr>
            <a:r>
              <a:rPr lang="zh-CN" altLang="en-US" sz="1200" dirty="0" smtClean="0"/>
              <a:t>而前缀索引，即在排序的基础上，实现的一种根据给定前缀列，快速查询数据的索引方式。</a:t>
            </a:r>
          </a:p>
          <a:p>
            <a:endParaRPr lang="zh-CN" altLang="en-US" dirty="0"/>
          </a:p>
        </p:txBody>
      </p:sp>
      <p:sp>
        <p:nvSpPr>
          <p:cNvPr id="4" name="灯片编号占位符 3"/>
          <p:cNvSpPr>
            <a:spLocks noGrp="1"/>
          </p:cNvSpPr>
          <p:nvPr>
            <p:ph type="sldNum" sz="quarter" idx="10"/>
          </p:nvPr>
        </p:nvSpPr>
        <p:spPr/>
        <p:txBody>
          <a:bodyPr/>
          <a:lstStyle/>
          <a:p>
            <a:fld id="{7217A906-DFA7-4D54-82DB-7ED58C47527E}" type="slidenum">
              <a:rPr lang="zh-CN" altLang="en-US" smtClean="0"/>
              <a:t>14</a:t>
            </a:fld>
            <a:endParaRPr lang="zh-CN" altLang="en-US"/>
          </a:p>
        </p:txBody>
      </p:sp>
    </p:spTree>
    <p:extLst>
      <p:ext uri="{BB962C8B-B14F-4D97-AF65-F5344CB8AC3E}">
        <p14:creationId xmlns:p14="http://schemas.microsoft.com/office/powerpoint/2010/main" val="2304812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17A906-DFA7-4D54-82DB-7ED58C47527E}" type="slidenum">
              <a:rPr lang="zh-CN" altLang="en-US" smtClean="0"/>
              <a:t>15</a:t>
            </a:fld>
            <a:endParaRPr lang="zh-CN" altLang="en-US"/>
          </a:p>
        </p:txBody>
      </p:sp>
    </p:spTree>
    <p:extLst>
      <p:ext uri="{BB962C8B-B14F-4D97-AF65-F5344CB8AC3E}">
        <p14:creationId xmlns:p14="http://schemas.microsoft.com/office/powerpoint/2010/main" val="1115088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207866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866810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752715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http://dev.mysql.com/doc/refman/5.6/en/mysql-proxy-using.html</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3871138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http://dev.mysql.com/doc/refman/5.6/en/mysql-proxy-using.html</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265401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smtClean="0">
                <a:solidFill>
                  <a:srgbClr val="191919"/>
                </a:solidFill>
                <a:latin typeface="PingFang SC"/>
              </a:rPr>
              <a:t>对于上图计算</a:t>
            </a:r>
            <a:r>
              <a:rPr lang="en-US" altLang="zh-CN" dirty="0" smtClean="0">
                <a:solidFill>
                  <a:srgbClr val="191919"/>
                </a:solidFill>
                <a:latin typeface="PingFang SC"/>
              </a:rPr>
              <a:t>PV</a:t>
            </a:r>
            <a:r>
              <a:rPr lang="zh-CN" altLang="en-US" dirty="0" smtClean="0">
                <a:solidFill>
                  <a:srgbClr val="191919"/>
                </a:solidFill>
                <a:latin typeface="PingFang SC"/>
              </a:rPr>
              <a:t>的</a:t>
            </a:r>
            <a:r>
              <a:rPr lang="en-US" altLang="zh-CN" dirty="0" smtClean="0">
                <a:solidFill>
                  <a:srgbClr val="191919"/>
                </a:solidFill>
                <a:latin typeface="PingFang SC"/>
              </a:rPr>
              <a:t>SQL</a:t>
            </a:r>
            <a:r>
              <a:rPr lang="zh-CN" altLang="en-US" dirty="0" smtClean="0">
                <a:solidFill>
                  <a:srgbClr val="191919"/>
                </a:solidFill>
                <a:latin typeface="PingFang SC"/>
              </a:rPr>
              <a:t>，</a:t>
            </a:r>
            <a:r>
              <a:rPr lang="en-US" altLang="zh-CN" dirty="0" smtClean="0">
                <a:solidFill>
                  <a:srgbClr val="191919"/>
                </a:solidFill>
                <a:latin typeface="PingFang SC"/>
              </a:rPr>
              <a:t>Doris</a:t>
            </a:r>
            <a:r>
              <a:rPr lang="zh-CN" altLang="en-US" dirty="0" smtClean="0">
                <a:solidFill>
                  <a:srgbClr val="191919"/>
                </a:solidFill>
                <a:latin typeface="PingFang SC"/>
              </a:rPr>
              <a:t>在计算时，会按照下图的方式进行计算，先根据</a:t>
            </a:r>
            <a:r>
              <a:rPr lang="en-US" altLang="zh-CN" dirty="0" smtClean="0">
                <a:solidFill>
                  <a:srgbClr val="191919"/>
                </a:solidFill>
                <a:latin typeface="PingFang SC"/>
              </a:rPr>
              <a:t>page</a:t>
            </a:r>
            <a:r>
              <a:rPr lang="zh-CN" altLang="en-US" dirty="0" smtClean="0">
                <a:solidFill>
                  <a:srgbClr val="191919"/>
                </a:solidFill>
                <a:latin typeface="PingFang SC"/>
              </a:rPr>
              <a:t>列和</a:t>
            </a:r>
            <a:r>
              <a:rPr lang="en-US" altLang="zh-CN" dirty="0" err="1" smtClean="0">
                <a:solidFill>
                  <a:srgbClr val="191919"/>
                </a:solidFill>
                <a:latin typeface="PingFang SC"/>
              </a:rPr>
              <a:t>user_id</a:t>
            </a:r>
            <a:r>
              <a:rPr lang="zh-CN" altLang="en-US" dirty="0" smtClean="0">
                <a:solidFill>
                  <a:srgbClr val="191919"/>
                </a:solidFill>
                <a:latin typeface="PingFang SC"/>
              </a:rPr>
              <a:t>列</a:t>
            </a:r>
            <a:r>
              <a:rPr lang="en-US" altLang="zh-CN" dirty="0" smtClean="0">
                <a:solidFill>
                  <a:srgbClr val="191919"/>
                </a:solidFill>
                <a:latin typeface="PingFang SC"/>
              </a:rPr>
              <a:t>group by</a:t>
            </a:r>
            <a:r>
              <a:rPr lang="zh-CN" altLang="en-US" dirty="0" smtClean="0">
                <a:solidFill>
                  <a:srgbClr val="191919"/>
                </a:solidFill>
                <a:latin typeface="PingFang SC"/>
              </a:rPr>
              <a:t>，最后再</a:t>
            </a:r>
            <a:r>
              <a:rPr lang="en-US" altLang="zh-CN" dirty="0" smtClean="0">
                <a:solidFill>
                  <a:srgbClr val="191919"/>
                </a:solidFill>
                <a:latin typeface="PingFang SC"/>
              </a:rPr>
              <a:t>Count</a:t>
            </a:r>
            <a:r>
              <a:rPr lang="zh-CN" altLang="en-US" dirty="0" smtClean="0">
                <a:solidFill>
                  <a:srgbClr val="191919"/>
                </a:solidFill>
                <a:latin typeface="PingFang SC"/>
              </a:rPr>
              <a:t>：</a:t>
            </a:r>
            <a:endParaRPr lang="zh-CN" altLang="en-US" dirty="0" smtClean="0"/>
          </a:p>
          <a:p>
            <a:r>
              <a:rPr lang="zh-CN" altLang="en-US" sz="1200" b="0" i="0" kern="1200" dirty="0" smtClean="0">
                <a:solidFill>
                  <a:schemeClr val="tx1"/>
                </a:solidFill>
                <a:effectLst/>
                <a:latin typeface="+mn-lt"/>
                <a:ea typeface="+mn-ea"/>
                <a:cs typeface="+mn-cs"/>
              </a:rPr>
              <a:t>显然，上面的计算方式，当数据量越来越大，到几十亿几百亿时，使用的</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资源、</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资源、内存资源、网络资源会变得越来越多，查询也会变得越来越慢。</a:t>
            </a:r>
          </a:p>
          <a:p>
            <a:r>
              <a:rPr lang="zh-CN" altLang="en-US" sz="1200" b="0" i="0" kern="1200" dirty="0" smtClean="0">
                <a:solidFill>
                  <a:schemeClr val="tx1"/>
                </a:solidFill>
                <a:effectLst/>
                <a:latin typeface="+mn-lt"/>
                <a:ea typeface="+mn-ea"/>
                <a:cs typeface="+mn-cs"/>
              </a:rPr>
              <a:t>于是我们在</a:t>
            </a:r>
            <a:r>
              <a:rPr lang="en-US" altLang="zh-CN" sz="1200" b="0" i="0" kern="1200" dirty="0" smtClean="0">
                <a:solidFill>
                  <a:schemeClr val="tx1"/>
                </a:solidFill>
                <a:effectLst/>
                <a:latin typeface="+mn-lt"/>
                <a:ea typeface="+mn-ea"/>
                <a:cs typeface="+mn-cs"/>
              </a:rPr>
              <a:t>Doris</a:t>
            </a:r>
            <a:r>
              <a:rPr lang="zh-CN" altLang="en-US" sz="1200" b="0" i="0" kern="1200" dirty="0" smtClean="0">
                <a:solidFill>
                  <a:schemeClr val="tx1"/>
                </a:solidFill>
                <a:effectLst/>
                <a:latin typeface="+mn-lt"/>
                <a:ea typeface="+mn-ea"/>
                <a:cs typeface="+mn-cs"/>
              </a:rPr>
              <a:t>中新增了一种</a:t>
            </a:r>
            <a:r>
              <a:rPr lang="en-US" altLang="zh-CN" sz="1200" b="0" i="0" kern="1200" dirty="0" smtClean="0">
                <a:solidFill>
                  <a:schemeClr val="tx1"/>
                </a:solidFill>
                <a:effectLst/>
                <a:latin typeface="+mn-lt"/>
                <a:ea typeface="+mn-ea"/>
                <a:cs typeface="+mn-cs"/>
              </a:rPr>
              <a:t>Bitmap</a:t>
            </a:r>
            <a:r>
              <a:rPr lang="zh-CN" altLang="en-US" sz="1200" b="0" i="0" kern="1200" dirty="0" smtClean="0">
                <a:solidFill>
                  <a:schemeClr val="tx1"/>
                </a:solidFill>
                <a:effectLst/>
                <a:latin typeface="+mn-lt"/>
                <a:ea typeface="+mn-ea"/>
                <a:cs typeface="+mn-cs"/>
              </a:rPr>
              <a:t>聚合指标，数据导入时，相同维度列的数据会使用</a:t>
            </a:r>
            <a:r>
              <a:rPr lang="en-US" altLang="zh-CN" sz="1200" b="0" i="0" kern="1200" dirty="0" smtClean="0">
                <a:solidFill>
                  <a:schemeClr val="tx1"/>
                </a:solidFill>
                <a:effectLst/>
                <a:latin typeface="+mn-lt"/>
                <a:ea typeface="+mn-ea"/>
                <a:cs typeface="+mn-cs"/>
              </a:rPr>
              <a:t>Bitmap</a:t>
            </a:r>
            <a:r>
              <a:rPr lang="zh-CN" altLang="en-US" sz="1200" b="0" i="0" kern="1200" dirty="0" smtClean="0">
                <a:solidFill>
                  <a:schemeClr val="tx1"/>
                </a:solidFill>
                <a:effectLst/>
                <a:latin typeface="+mn-lt"/>
                <a:ea typeface="+mn-ea"/>
                <a:cs typeface="+mn-cs"/>
              </a:rPr>
              <a:t>聚合。有了</a:t>
            </a:r>
            <a:r>
              <a:rPr lang="en-US" altLang="zh-CN" sz="1200" b="0" i="0" kern="1200" dirty="0" smtClean="0">
                <a:solidFill>
                  <a:schemeClr val="tx1"/>
                </a:solidFill>
                <a:effectLst/>
                <a:latin typeface="+mn-lt"/>
                <a:ea typeface="+mn-ea"/>
                <a:cs typeface="+mn-cs"/>
              </a:rPr>
              <a:t>Bitmap</a:t>
            </a:r>
            <a:r>
              <a:rPr lang="zh-CN" altLang="en-US" sz="1200" b="0" i="0" kern="1200" dirty="0" smtClean="0">
                <a:solidFill>
                  <a:schemeClr val="tx1"/>
                </a:solidFill>
                <a:effectLst/>
                <a:latin typeface="+mn-lt"/>
                <a:ea typeface="+mn-ea"/>
                <a:cs typeface="+mn-cs"/>
              </a:rPr>
              <a:t>后，</a:t>
            </a:r>
            <a:r>
              <a:rPr lang="en-US" altLang="zh-CN" sz="1200" b="0" i="0" kern="1200" dirty="0" smtClean="0">
                <a:solidFill>
                  <a:schemeClr val="tx1"/>
                </a:solidFill>
                <a:effectLst/>
                <a:latin typeface="+mn-lt"/>
                <a:ea typeface="+mn-ea"/>
                <a:cs typeface="+mn-cs"/>
              </a:rPr>
              <a:t>Doris</a:t>
            </a:r>
            <a:r>
              <a:rPr lang="zh-CN" altLang="en-US" sz="1200" b="0" i="0" kern="1200" dirty="0" smtClean="0">
                <a:solidFill>
                  <a:schemeClr val="tx1"/>
                </a:solidFill>
                <a:effectLst/>
                <a:latin typeface="+mn-lt"/>
                <a:ea typeface="+mn-ea"/>
                <a:cs typeface="+mn-cs"/>
              </a:rPr>
              <a:t>中计算精确去重的方式如下：</a:t>
            </a:r>
          </a:p>
          <a:p>
            <a:r>
              <a:rPr lang="zh-CN" altLang="en-US" sz="1200" b="0" i="0" kern="1200" dirty="0" smtClean="0">
                <a:solidFill>
                  <a:schemeClr val="tx1"/>
                </a:solidFill>
                <a:effectLst/>
                <a:latin typeface="+mn-lt"/>
                <a:ea typeface="+mn-ea"/>
                <a:cs typeface="+mn-cs"/>
              </a:rPr>
              <a:t>可以看到，当使用</a:t>
            </a:r>
            <a:r>
              <a:rPr lang="en-US" altLang="zh-CN" sz="1200" b="0" i="0" kern="1200" dirty="0" smtClean="0">
                <a:solidFill>
                  <a:schemeClr val="tx1"/>
                </a:solidFill>
                <a:effectLst/>
                <a:latin typeface="+mn-lt"/>
                <a:ea typeface="+mn-ea"/>
                <a:cs typeface="+mn-cs"/>
              </a:rPr>
              <a:t>Bitmap</a:t>
            </a:r>
            <a:r>
              <a:rPr lang="zh-CN" altLang="en-US" sz="1200" b="0" i="0" kern="1200" dirty="0" smtClean="0">
                <a:solidFill>
                  <a:schemeClr val="tx1"/>
                </a:solidFill>
                <a:effectLst/>
                <a:latin typeface="+mn-lt"/>
                <a:ea typeface="+mn-ea"/>
                <a:cs typeface="+mn-cs"/>
              </a:rPr>
              <a:t>之后，之前的</a:t>
            </a:r>
            <a:r>
              <a:rPr lang="en-US" altLang="zh-CN" sz="1200" b="0" i="0" kern="1200" dirty="0" smtClean="0">
                <a:solidFill>
                  <a:schemeClr val="tx1"/>
                </a:solidFill>
                <a:effectLst/>
                <a:latin typeface="+mn-lt"/>
                <a:ea typeface="+mn-ea"/>
                <a:cs typeface="+mn-cs"/>
              </a:rPr>
              <a:t>PV</a:t>
            </a:r>
            <a:r>
              <a:rPr lang="zh-CN" altLang="en-US" sz="1200" b="0" i="0" kern="1200" dirty="0" smtClean="0">
                <a:solidFill>
                  <a:schemeClr val="tx1"/>
                </a:solidFill>
                <a:effectLst/>
                <a:latin typeface="+mn-lt"/>
                <a:ea typeface="+mn-ea"/>
                <a:cs typeface="+mn-cs"/>
              </a:rPr>
              <a:t>计算过程会大幅简化，现场查询时的 </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、内存，网络资源也会显著减少，并且不再会随着数据规模而线性增加。</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1284565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xfrm>
            <a:off x="481013" y="1279525"/>
            <a:ext cx="6140450" cy="3454400"/>
          </a:xfrm>
          <a:ln>
            <a:solidFill>
              <a:srgbClr val="000000">
                <a:alpha val="100000"/>
              </a:srgbClr>
            </a:solidFill>
            <a:miter lim="800000"/>
          </a:ln>
        </p:spPr>
      </p:sp>
      <p:sp>
        <p:nvSpPr>
          <p:cNvPr id="32771"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3277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en-US" altLang="zh-CN" sz="1200" dirty="0"/>
              <a:t>2</a:t>
            </a:fld>
            <a:endParaRPr lang="en-US" altLang="zh-CN" sz="1200" dirty="0"/>
          </a:p>
        </p:txBody>
      </p:sp>
    </p:spTree>
    <p:extLst>
      <p:ext uri="{BB962C8B-B14F-4D97-AF65-F5344CB8AC3E}">
        <p14:creationId xmlns:p14="http://schemas.microsoft.com/office/powerpoint/2010/main" val="474284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800" b="1" i="0" kern="1200" dirty="0" smtClean="0">
                <a:solidFill>
                  <a:schemeClr val="tx1"/>
                </a:solidFill>
                <a:effectLst/>
                <a:latin typeface="+mn-lt"/>
                <a:ea typeface="+mn-ea"/>
                <a:cs typeface="+mn-cs"/>
              </a:rPr>
              <a:t>1</a:t>
            </a:r>
            <a:r>
              <a:rPr lang="zh-CN" altLang="en-US" sz="800" b="1" i="0" kern="1200" dirty="0" smtClean="0">
                <a:solidFill>
                  <a:schemeClr val="tx1"/>
                </a:solidFill>
                <a:effectLst/>
                <a:latin typeface="+mn-lt"/>
                <a:ea typeface="+mn-ea"/>
                <a:cs typeface="+mn-cs"/>
              </a:rPr>
              <a:t>、</a:t>
            </a:r>
            <a:r>
              <a:rPr lang="en-US" altLang="zh-CN" sz="800" b="1" i="0" kern="1200" dirty="0" smtClean="0">
                <a:solidFill>
                  <a:schemeClr val="tx1"/>
                </a:solidFill>
                <a:effectLst/>
                <a:latin typeface="+mn-lt"/>
                <a:ea typeface="+mn-ea"/>
                <a:cs typeface="+mn-cs"/>
              </a:rPr>
              <a:t>MOLAP</a:t>
            </a:r>
            <a:r>
              <a:rPr lang="zh-CN" altLang="en-US" sz="800" b="1" i="0" kern="1200" dirty="0" smtClean="0">
                <a:solidFill>
                  <a:schemeClr val="tx1"/>
                </a:solidFill>
                <a:effectLst/>
                <a:latin typeface="+mn-lt"/>
                <a:ea typeface="+mn-ea"/>
                <a:cs typeface="+mn-cs"/>
              </a:rPr>
              <a:t>模式的劣势</a:t>
            </a:r>
            <a:endParaRPr lang="zh-CN" altLang="en-US" sz="800" b="0" i="0" kern="1200" dirty="0" smtClean="0">
              <a:solidFill>
                <a:schemeClr val="tx1"/>
              </a:solidFill>
              <a:effectLst/>
              <a:latin typeface="+mn-lt"/>
              <a:ea typeface="+mn-ea"/>
              <a:cs typeface="+mn-cs"/>
            </a:endParaRPr>
          </a:p>
          <a:p>
            <a:r>
              <a:rPr lang="zh-CN" altLang="en-US" sz="800" b="0" i="0" kern="1200" dirty="0" smtClean="0">
                <a:solidFill>
                  <a:schemeClr val="tx1"/>
                </a:solidFill>
                <a:effectLst/>
                <a:latin typeface="+mn-lt"/>
                <a:ea typeface="+mn-ea"/>
                <a:cs typeface="+mn-cs"/>
              </a:rPr>
              <a:t>应用层模型复杂，根据业务需要以及</a:t>
            </a:r>
            <a:r>
              <a:rPr lang="en-US" altLang="zh-CN" sz="800" b="0" i="0" kern="1200" dirty="0" err="1" smtClean="0">
                <a:solidFill>
                  <a:schemeClr val="tx1"/>
                </a:solidFill>
                <a:effectLst/>
                <a:latin typeface="+mn-lt"/>
                <a:ea typeface="+mn-ea"/>
                <a:cs typeface="+mn-cs"/>
              </a:rPr>
              <a:t>Kylin</a:t>
            </a:r>
            <a:r>
              <a:rPr lang="zh-CN" altLang="en-US" sz="800" b="0" i="0" kern="1200" dirty="0" smtClean="0">
                <a:solidFill>
                  <a:schemeClr val="tx1"/>
                </a:solidFill>
                <a:effectLst/>
                <a:latin typeface="+mn-lt"/>
                <a:ea typeface="+mn-ea"/>
                <a:cs typeface="+mn-cs"/>
              </a:rPr>
              <a:t>生产需要，还要做较多模型预处理。这样在不同的业务场景中，模型的利用率也比较低；</a:t>
            </a:r>
          </a:p>
          <a:p>
            <a:r>
              <a:rPr lang="en-US" altLang="zh-CN" sz="800" b="0" i="0" kern="1200" dirty="0" err="1" smtClean="0">
                <a:solidFill>
                  <a:schemeClr val="tx1"/>
                </a:solidFill>
                <a:effectLst/>
                <a:latin typeface="+mn-lt"/>
                <a:ea typeface="+mn-ea"/>
                <a:cs typeface="+mn-cs"/>
              </a:rPr>
              <a:t>Kylin</a:t>
            </a:r>
            <a:r>
              <a:rPr lang="zh-CN" altLang="en-US" sz="800" b="0" i="0" kern="1200" dirty="0" smtClean="0">
                <a:solidFill>
                  <a:schemeClr val="tx1"/>
                </a:solidFill>
                <a:effectLst/>
                <a:latin typeface="+mn-lt"/>
                <a:ea typeface="+mn-ea"/>
                <a:cs typeface="+mn-cs"/>
              </a:rPr>
              <a:t>配置过程繁琐，需要配置模型设计，并配合适当的“剪枝”策略，以实现计算成本与查询效率的平衡；</a:t>
            </a:r>
          </a:p>
          <a:p>
            <a:r>
              <a:rPr lang="zh-CN" altLang="en-US" sz="800" b="0" i="0" kern="1200" dirty="0" smtClean="0">
                <a:solidFill>
                  <a:schemeClr val="tx1"/>
                </a:solidFill>
                <a:effectLst/>
                <a:latin typeface="+mn-lt"/>
                <a:ea typeface="+mn-ea"/>
                <a:cs typeface="+mn-cs"/>
              </a:rPr>
              <a:t>由于</a:t>
            </a:r>
            <a:r>
              <a:rPr lang="en-US" altLang="zh-CN" sz="800" b="0" i="0" kern="1200" dirty="0" smtClean="0">
                <a:solidFill>
                  <a:schemeClr val="tx1"/>
                </a:solidFill>
                <a:effectLst/>
                <a:latin typeface="+mn-lt"/>
                <a:ea typeface="+mn-ea"/>
                <a:cs typeface="+mn-cs"/>
              </a:rPr>
              <a:t>MOLAP</a:t>
            </a:r>
            <a:r>
              <a:rPr lang="zh-CN" altLang="en-US" sz="800" b="0" i="0" kern="1200" dirty="0" smtClean="0">
                <a:solidFill>
                  <a:schemeClr val="tx1"/>
                </a:solidFill>
                <a:effectLst/>
                <a:latin typeface="+mn-lt"/>
                <a:ea typeface="+mn-ea"/>
                <a:cs typeface="+mn-cs"/>
              </a:rPr>
              <a:t>不支持明细数据的查询，在“汇总</a:t>
            </a:r>
            <a:r>
              <a:rPr lang="en-US" altLang="zh-CN" sz="800" b="0" i="0" kern="1200" dirty="0" smtClean="0">
                <a:solidFill>
                  <a:schemeClr val="tx1"/>
                </a:solidFill>
                <a:effectLst/>
                <a:latin typeface="+mn-lt"/>
                <a:ea typeface="+mn-ea"/>
                <a:cs typeface="+mn-cs"/>
              </a:rPr>
              <a:t>+</a:t>
            </a:r>
            <a:r>
              <a:rPr lang="zh-CN" altLang="en-US" sz="800" b="0" i="0" kern="1200" dirty="0" smtClean="0">
                <a:solidFill>
                  <a:schemeClr val="tx1"/>
                </a:solidFill>
                <a:effectLst/>
                <a:latin typeface="+mn-lt"/>
                <a:ea typeface="+mn-ea"/>
                <a:cs typeface="+mn-cs"/>
              </a:rPr>
              <a:t>明细”的应用场景中，明细数据需要同步到</a:t>
            </a:r>
            <a:r>
              <a:rPr lang="en-US" altLang="zh-CN" sz="800" b="0" i="0" kern="1200" dirty="0" smtClean="0">
                <a:solidFill>
                  <a:schemeClr val="tx1"/>
                </a:solidFill>
                <a:effectLst/>
                <a:latin typeface="+mn-lt"/>
                <a:ea typeface="+mn-ea"/>
                <a:cs typeface="+mn-cs"/>
              </a:rPr>
              <a:t>DBMS</a:t>
            </a:r>
            <a:r>
              <a:rPr lang="zh-CN" altLang="en-US" sz="800" b="0" i="0" kern="1200" dirty="0" smtClean="0">
                <a:solidFill>
                  <a:schemeClr val="tx1"/>
                </a:solidFill>
                <a:effectLst/>
                <a:latin typeface="+mn-lt"/>
                <a:ea typeface="+mn-ea"/>
                <a:cs typeface="+mn-cs"/>
              </a:rPr>
              <a:t>引擎来响应交互，增加了生产的运维成本；</a:t>
            </a:r>
          </a:p>
          <a:p>
            <a:r>
              <a:rPr lang="zh-CN" altLang="en-US" sz="800" b="0" i="0" kern="1200" dirty="0" smtClean="0">
                <a:solidFill>
                  <a:schemeClr val="tx1"/>
                </a:solidFill>
                <a:effectLst/>
                <a:latin typeface="+mn-lt"/>
                <a:ea typeface="+mn-ea"/>
                <a:cs typeface="+mn-cs"/>
              </a:rPr>
              <a:t>较多的预处理伴随着较高的生产成本。</a:t>
            </a:r>
          </a:p>
          <a:p>
            <a:r>
              <a:rPr lang="en-US" altLang="zh-CN" sz="800" b="1" i="0" kern="1200" dirty="0" smtClean="0">
                <a:solidFill>
                  <a:schemeClr val="tx1"/>
                </a:solidFill>
                <a:effectLst/>
                <a:latin typeface="+mn-lt"/>
                <a:ea typeface="+mn-ea"/>
                <a:cs typeface="+mn-cs"/>
              </a:rPr>
              <a:t>2</a:t>
            </a:r>
            <a:r>
              <a:rPr lang="zh-CN" altLang="en-US" sz="800" b="1" i="0" kern="1200" dirty="0" smtClean="0">
                <a:solidFill>
                  <a:schemeClr val="tx1"/>
                </a:solidFill>
                <a:effectLst/>
                <a:latin typeface="+mn-lt"/>
                <a:ea typeface="+mn-ea"/>
                <a:cs typeface="+mn-cs"/>
              </a:rPr>
              <a:t>、</a:t>
            </a:r>
            <a:r>
              <a:rPr lang="en-US" altLang="zh-CN" sz="800" b="1" i="0" kern="1200" dirty="0" smtClean="0">
                <a:solidFill>
                  <a:schemeClr val="tx1"/>
                </a:solidFill>
                <a:effectLst/>
                <a:latin typeface="+mn-lt"/>
                <a:ea typeface="+mn-ea"/>
                <a:cs typeface="+mn-cs"/>
              </a:rPr>
              <a:t>ROLAP</a:t>
            </a:r>
            <a:r>
              <a:rPr lang="zh-CN" altLang="en-US" sz="800" b="1" i="0" kern="1200" dirty="0" smtClean="0">
                <a:solidFill>
                  <a:schemeClr val="tx1"/>
                </a:solidFill>
                <a:effectLst/>
                <a:latin typeface="+mn-lt"/>
                <a:ea typeface="+mn-ea"/>
                <a:cs typeface="+mn-cs"/>
              </a:rPr>
              <a:t>模式的优势</a:t>
            </a:r>
            <a:endParaRPr lang="zh-CN" altLang="en-US" sz="800" b="0" i="0" kern="1200" dirty="0" smtClean="0">
              <a:solidFill>
                <a:schemeClr val="tx1"/>
              </a:solidFill>
              <a:effectLst/>
              <a:latin typeface="+mn-lt"/>
              <a:ea typeface="+mn-ea"/>
              <a:cs typeface="+mn-cs"/>
            </a:endParaRPr>
          </a:p>
          <a:p>
            <a:r>
              <a:rPr lang="zh-CN" altLang="en-US" sz="800" b="0" i="0" kern="1200" dirty="0" smtClean="0">
                <a:solidFill>
                  <a:schemeClr val="tx1"/>
                </a:solidFill>
                <a:effectLst/>
                <a:latin typeface="+mn-lt"/>
                <a:ea typeface="+mn-ea"/>
                <a:cs typeface="+mn-cs"/>
              </a:rPr>
              <a:t>应用层模型设计简化，将数据固定在一个稳定的数据粒度即可。比如商家粒度的星形模型，同时复用率也比较高；</a:t>
            </a:r>
          </a:p>
          <a:p>
            <a:r>
              <a:rPr lang="en-US" altLang="zh-CN" sz="800" b="0" i="0" kern="1200" dirty="0" smtClean="0">
                <a:solidFill>
                  <a:schemeClr val="tx1"/>
                </a:solidFill>
                <a:effectLst/>
                <a:latin typeface="+mn-lt"/>
                <a:ea typeface="+mn-ea"/>
                <a:cs typeface="+mn-cs"/>
              </a:rPr>
              <a:t>App</a:t>
            </a:r>
            <a:r>
              <a:rPr lang="zh-CN" altLang="en-US" sz="800" b="0" i="0" kern="1200" dirty="0" smtClean="0">
                <a:solidFill>
                  <a:schemeClr val="tx1"/>
                </a:solidFill>
                <a:effectLst/>
                <a:latin typeface="+mn-lt"/>
                <a:ea typeface="+mn-ea"/>
                <a:cs typeface="+mn-cs"/>
              </a:rPr>
              <a:t>层的业务表达可以通过视图进行封装，减少了数据冗余，同时提高了应用的灵活性，降低了运维成本；</a:t>
            </a:r>
          </a:p>
          <a:p>
            <a:r>
              <a:rPr lang="zh-CN" altLang="en-US" sz="800" b="0" i="0" kern="1200" dirty="0" smtClean="0">
                <a:solidFill>
                  <a:schemeClr val="tx1"/>
                </a:solidFill>
                <a:effectLst/>
                <a:latin typeface="+mn-lt"/>
                <a:ea typeface="+mn-ea"/>
                <a:cs typeface="+mn-cs"/>
              </a:rPr>
              <a:t>同时支持“汇总</a:t>
            </a:r>
            <a:r>
              <a:rPr lang="en-US" altLang="zh-CN" sz="800" b="0" i="0" kern="1200" dirty="0" smtClean="0">
                <a:solidFill>
                  <a:schemeClr val="tx1"/>
                </a:solidFill>
                <a:effectLst/>
                <a:latin typeface="+mn-lt"/>
                <a:ea typeface="+mn-ea"/>
                <a:cs typeface="+mn-cs"/>
              </a:rPr>
              <a:t>+</a:t>
            </a:r>
            <a:r>
              <a:rPr lang="zh-CN" altLang="en-US" sz="800" b="0" i="0" kern="1200" dirty="0" smtClean="0">
                <a:solidFill>
                  <a:schemeClr val="tx1"/>
                </a:solidFill>
                <a:effectLst/>
                <a:latin typeface="+mn-lt"/>
                <a:ea typeface="+mn-ea"/>
                <a:cs typeface="+mn-cs"/>
              </a:rPr>
              <a:t>明细”；</a:t>
            </a:r>
          </a:p>
          <a:p>
            <a:r>
              <a:rPr lang="zh-CN" altLang="en-US" sz="800" b="0" i="0" kern="1200" dirty="0" smtClean="0">
                <a:solidFill>
                  <a:schemeClr val="tx1"/>
                </a:solidFill>
                <a:effectLst/>
                <a:latin typeface="+mn-lt"/>
                <a:ea typeface="+mn-ea"/>
                <a:cs typeface="+mn-cs"/>
              </a:rPr>
              <a:t>模型轻量标准化，极大的降低了生产成本。</a:t>
            </a:r>
          </a:p>
          <a:p>
            <a:endParaRPr lang="zh-CN" altLang="en-US" sz="300" dirty="0"/>
          </a:p>
        </p:txBody>
      </p:sp>
      <p:sp>
        <p:nvSpPr>
          <p:cNvPr id="4" name="灯片编号占位符 3"/>
          <p:cNvSpPr>
            <a:spLocks noGrp="1"/>
          </p:cNvSpPr>
          <p:nvPr>
            <p:ph type="sldNum" sz="quarter" idx="10"/>
          </p:nvPr>
        </p:nvSpPr>
        <p:spPr/>
        <p:txBody>
          <a:bodyPr/>
          <a:lstStyle/>
          <a:p>
            <a:fld id="{7217A906-DFA7-4D54-82DB-7ED58C47527E}" type="slidenum">
              <a:rPr lang="zh-CN" altLang="en-US" smtClean="0"/>
              <a:t>3</a:t>
            </a:fld>
            <a:endParaRPr lang="zh-CN" altLang="en-US"/>
          </a:p>
        </p:txBody>
      </p:sp>
    </p:spTree>
    <p:extLst>
      <p:ext uri="{BB962C8B-B14F-4D97-AF65-F5344CB8AC3E}">
        <p14:creationId xmlns:p14="http://schemas.microsoft.com/office/powerpoint/2010/main" val="2670633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800" dirty="0" smtClean="0">
                <a:latin typeface="微软雅黑" panose="020B0503020204020204" pitchFamily="34" charset="-122"/>
                <a:ea typeface="微软雅黑" panose="020B0503020204020204" pitchFamily="34" charset="-122"/>
              </a:rPr>
              <a:t>所以建表或增加 partition 时请合理考虑 bucket 数目, 其中不同 partition 可指定不同的 buckets 数。</a:t>
            </a:r>
          </a:p>
          <a:p>
            <a:endParaRPr lang="zh-CN" altLang="en-US" sz="300" dirty="0"/>
          </a:p>
        </p:txBody>
      </p:sp>
      <p:sp>
        <p:nvSpPr>
          <p:cNvPr id="4" name="灯片编号占位符 3"/>
          <p:cNvSpPr>
            <a:spLocks noGrp="1"/>
          </p:cNvSpPr>
          <p:nvPr>
            <p:ph type="sldNum" sz="quarter" idx="10"/>
          </p:nvPr>
        </p:nvSpPr>
        <p:spPr/>
        <p:txBody>
          <a:bodyPr/>
          <a:lstStyle/>
          <a:p>
            <a:fld id="{7217A906-DFA7-4D54-82DB-7ED58C47527E}" type="slidenum">
              <a:rPr lang="zh-CN" altLang="en-US" smtClean="0"/>
              <a:t>4</a:t>
            </a:fld>
            <a:endParaRPr lang="zh-CN" altLang="en-US"/>
          </a:p>
        </p:txBody>
      </p:sp>
    </p:spTree>
    <p:extLst>
      <p:ext uri="{BB962C8B-B14F-4D97-AF65-F5344CB8AC3E}">
        <p14:creationId xmlns:p14="http://schemas.microsoft.com/office/powerpoint/2010/main" val="4028205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800" dirty="0" smtClean="0">
                <a:latin typeface="微软雅黑" panose="020B0503020204020204" pitchFamily="34" charset="-122"/>
                <a:ea typeface="微软雅黑" panose="020B0503020204020204" pitchFamily="34" charset="-122"/>
              </a:rPr>
              <a:t>所以建表或增加 partition 时请合理考虑 bucket 数目, 其中不同 partition 可指定不同的 buckets 数。</a:t>
            </a:r>
          </a:p>
          <a:p>
            <a:endParaRPr lang="zh-CN" altLang="en-US" sz="300" dirty="0"/>
          </a:p>
        </p:txBody>
      </p:sp>
      <p:sp>
        <p:nvSpPr>
          <p:cNvPr id="4" name="灯片编号占位符 3"/>
          <p:cNvSpPr>
            <a:spLocks noGrp="1"/>
          </p:cNvSpPr>
          <p:nvPr>
            <p:ph type="sldNum" sz="quarter" idx="10"/>
          </p:nvPr>
        </p:nvSpPr>
        <p:spPr/>
        <p:txBody>
          <a:bodyPr/>
          <a:lstStyle/>
          <a:p>
            <a:fld id="{7217A906-DFA7-4D54-82DB-7ED58C47527E}" type="slidenum">
              <a:rPr lang="zh-CN" altLang="en-US" smtClean="0"/>
              <a:t>7</a:t>
            </a:fld>
            <a:endParaRPr lang="zh-CN" altLang="en-US"/>
          </a:p>
        </p:txBody>
      </p:sp>
    </p:spTree>
    <p:extLst>
      <p:ext uri="{BB962C8B-B14F-4D97-AF65-F5344CB8AC3E}">
        <p14:creationId xmlns:p14="http://schemas.microsoft.com/office/powerpoint/2010/main" val="3366142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800" dirty="0">
              <a:latin typeface="+mn-lt"/>
            </a:endParaRPr>
          </a:p>
        </p:txBody>
      </p:sp>
      <p:sp>
        <p:nvSpPr>
          <p:cNvPr id="4" name="灯片编号占位符 3"/>
          <p:cNvSpPr>
            <a:spLocks noGrp="1"/>
          </p:cNvSpPr>
          <p:nvPr>
            <p:ph type="sldNum" sz="quarter" idx="10"/>
          </p:nvPr>
        </p:nvSpPr>
        <p:spPr/>
        <p:txBody>
          <a:bodyPr/>
          <a:lstStyle/>
          <a:p>
            <a:fld id="{7217A906-DFA7-4D54-82DB-7ED58C47527E}" type="slidenum">
              <a:rPr lang="zh-CN" altLang="en-US" smtClean="0"/>
              <a:t>8</a:t>
            </a:fld>
            <a:endParaRPr lang="zh-CN" altLang="en-US"/>
          </a:p>
        </p:txBody>
      </p:sp>
    </p:spTree>
    <p:extLst>
      <p:ext uri="{BB962C8B-B14F-4D97-AF65-F5344CB8AC3E}">
        <p14:creationId xmlns:p14="http://schemas.microsoft.com/office/powerpoint/2010/main" val="2040157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800" dirty="0">
              <a:latin typeface="+mn-lt"/>
            </a:endParaRPr>
          </a:p>
        </p:txBody>
      </p:sp>
      <p:sp>
        <p:nvSpPr>
          <p:cNvPr id="4" name="灯片编号占位符 3"/>
          <p:cNvSpPr>
            <a:spLocks noGrp="1"/>
          </p:cNvSpPr>
          <p:nvPr>
            <p:ph type="sldNum" sz="quarter" idx="10"/>
          </p:nvPr>
        </p:nvSpPr>
        <p:spPr/>
        <p:txBody>
          <a:bodyPr/>
          <a:lstStyle/>
          <a:p>
            <a:fld id="{7217A906-DFA7-4D54-82DB-7ED58C47527E}" type="slidenum">
              <a:rPr lang="zh-CN" altLang="en-US" smtClean="0"/>
              <a:t>9</a:t>
            </a:fld>
            <a:endParaRPr lang="zh-CN" altLang="en-US"/>
          </a:p>
        </p:txBody>
      </p:sp>
    </p:spTree>
    <p:extLst>
      <p:ext uri="{BB962C8B-B14F-4D97-AF65-F5344CB8AC3E}">
        <p14:creationId xmlns:p14="http://schemas.microsoft.com/office/powerpoint/2010/main" val="4127000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800" dirty="0">
              <a:latin typeface="+mn-lt"/>
            </a:endParaRPr>
          </a:p>
        </p:txBody>
      </p:sp>
      <p:sp>
        <p:nvSpPr>
          <p:cNvPr id="4" name="灯片编号占位符 3"/>
          <p:cNvSpPr>
            <a:spLocks noGrp="1"/>
          </p:cNvSpPr>
          <p:nvPr>
            <p:ph type="sldNum" sz="quarter" idx="10"/>
          </p:nvPr>
        </p:nvSpPr>
        <p:spPr/>
        <p:txBody>
          <a:bodyPr/>
          <a:lstStyle/>
          <a:p>
            <a:fld id="{7217A906-DFA7-4D54-82DB-7ED58C47527E}" type="slidenum">
              <a:rPr lang="zh-CN" altLang="en-US" smtClean="0"/>
              <a:t>10</a:t>
            </a:fld>
            <a:endParaRPr lang="zh-CN" altLang="en-US"/>
          </a:p>
        </p:txBody>
      </p:sp>
    </p:spTree>
    <p:extLst>
      <p:ext uri="{BB962C8B-B14F-4D97-AF65-F5344CB8AC3E}">
        <p14:creationId xmlns:p14="http://schemas.microsoft.com/office/powerpoint/2010/main" val="1764802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800" dirty="0">
              <a:latin typeface="+mn-lt"/>
            </a:endParaRPr>
          </a:p>
        </p:txBody>
      </p:sp>
      <p:sp>
        <p:nvSpPr>
          <p:cNvPr id="4" name="灯片编号占位符 3"/>
          <p:cNvSpPr>
            <a:spLocks noGrp="1"/>
          </p:cNvSpPr>
          <p:nvPr>
            <p:ph type="sldNum" sz="quarter" idx="10"/>
          </p:nvPr>
        </p:nvSpPr>
        <p:spPr/>
        <p:txBody>
          <a:bodyPr/>
          <a:lstStyle/>
          <a:p>
            <a:fld id="{7217A906-DFA7-4D54-82DB-7ED58C47527E}" type="slidenum">
              <a:rPr lang="zh-CN" altLang="en-US" smtClean="0"/>
              <a:t>11</a:t>
            </a:fld>
            <a:endParaRPr lang="zh-CN" altLang="en-US"/>
          </a:p>
        </p:txBody>
      </p:sp>
    </p:spTree>
    <p:extLst>
      <p:ext uri="{BB962C8B-B14F-4D97-AF65-F5344CB8AC3E}">
        <p14:creationId xmlns:p14="http://schemas.microsoft.com/office/powerpoint/2010/main" val="2450939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F1AC3DFA-625B-425D-A47C-1D69C71456B2}" type="datetimeFigureOut">
              <a:rPr lang="zh-CN" altLang="en-US" smtClean="0"/>
              <a:t>2021/10/29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366352-E0C7-44BA-A98A-9976511CD319}" type="slidenum">
              <a:rPr lang="zh-CN" altLang="en-US" smtClean="0"/>
              <a:t>‹#›</a:t>
            </a:fld>
            <a:endParaRPr lang="zh-CN" altLang="en-US"/>
          </a:p>
        </p:txBody>
      </p:sp>
    </p:spTree>
    <p:extLst>
      <p:ext uri="{BB962C8B-B14F-4D97-AF65-F5344CB8AC3E}">
        <p14:creationId xmlns:p14="http://schemas.microsoft.com/office/powerpoint/2010/main" val="1892362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F1AC3DFA-625B-425D-A47C-1D69C71456B2}" type="datetimeFigureOut">
              <a:rPr lang="zh-CN" altLang="en-US" smtClean="0"/>
              <a:t>2021/10/29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366352-E0C7-44BA-A98A-9976511CD319}" type="slidenum">
              <a:rPr lang="zh-CN" altLang="en-US" smtClean="0"/>
              <a:t>‹#›</a:t>
            </a:fld>
            <a:endParaRPr lang="zh-CN" altLang="en-US"/>
          </a:p>
        </p:txBody>
      </p:sp>
    </p:spTree>
    <p:extLst>
      <p:ext uri="{BB962C8B-B14F-4D97-AF65-F5344CB8AC3E}">
        <p14:creationId xmlns:p14="http://schemas.microsoft.com/office/powerpoint/2010/main" val="1006505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1AC3DFA-625B-425D-A47C-1D69C71456B2}" type="datetimeFigureOut">
              <a:rPr lang="zh-CN" altLang="en-US" smtClean="0"/>
              <a:t>2021/10/29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366352-E0C7-44BA-A98A-9976511CD319}" type="slidenum">
              <a:rPr lang="zh-CN" altLang="en-US" smtClean="0"/>
              <a:t>‹#›</a:t>
            </a:fld>
            <a:endParaRPr lang="zh-CN" altLang="en-US"/>
          </a:p>
        </p:txBody>
      </p:sp>
    </p:spTree>
    <p:extLst>
      <p:ext uri="{BB962C8B-B14F-4D97-AF65-F5344CB8AC3E}">
        <p14:creationId xmlns:p14="http://schemas.microsoft.com/office/powerpoint/2010/main" val="1666514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1AC3DFA-625B-425D-A47C-1D69C71456B2}" type="datetimeFigureOut">
              <a:rPr lang="zh-CN" altLang="en-US" smtClean="0"/>
              <a:t>2021/10/29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366352-E0C7-44BA-A98A-9976511CD319}" type="slidenum">
              <a:rPr lang="zh-CN" altLang="en-US" smtClean="0"/>
              <a:t>‹#›</a:t>
            </a:fld>
            <a:endParaRPr lang="zh-CN" altLang="en-US"/>
          </a:p>
        </p:txBody>
      </p:sp>
    </p:spTree>
    <p:extLst>
      <p:ext uri="{BB962C8B-B14F-4D97-AF65-F5344CB8AC3E}">
        <p14:creationId xmlns:p14="http://schemas.microsoft.com/office/powerpoint/2010/main" val="2599994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pic>
        <p:nvPicPr>
          <p:cNvPr id="2"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7" descr="WechatIMG108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64713" y="239713"/>
            <a:ext cx="2112962"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1"/>
          <p:cNvSpPr>
            <a:spLocks noGrp="1"/>
          </p:cNvSpPr>
          <p:nvPr>
            <p:ph type="dt" sz="half" idx="10"/>
          </p:nvPr>
        </p:nvSpPr>
        <p:spPr/>
        <p:txBody>
          <a:bodyPr/>
          <a:lstStyle>
            <a:lvl1pPr>
              <a:defRPr/>
            </a:lvl1pPr>
          </a:lstStyle>
          <a:p>
            <a:pPr>
              <a:defRPr/>
            </a:pPr>
            <a:fld id="{30FCD02B-F4A2-4B34-ABDC-B291EC6A551F}" type="datetime1">
              <a:rPr lang="zh-CN" altLang="en-US"/>
              <a:t>2021/10/29</a:t>
            </a:fld>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3"/>
          <p:cNvSpPr>
            <a:spLocks noGrp="1"/>
          </p:cNvSpPr>
          <p:nvPr>
            <p:ph type="sldNum" sz="quarter" idx="12"/>
          </p:nvPr>
        </p:nvSpPr>
        <p:spPr/>
        <p:txBody>
          <a:bodyPr/>
          <a:lstStyle>
            <a:lvl1pPr>
              <a:defRPr/>
            </a:lvl1pPr>
          </a:lstStyle>
          <a:p>
            <a:pPr>
              <a:defRPr/>
            </a:pPr>
            <a:fld id="{E79B20B3-AE02-44B8-A35E-6FF81DEA28B9}" type="slidenum">
              <a:rPr lang="zh-CN" altLang="en-US"/>
              <a:t>‹#›</a:t>
            </a:fld>
            <a:endParaRPr lang="zh-CN" altLang="en-US"/>
          </a:p>
        </p:txBody>
      </p:sp>
    </p:spTree>
    <p:extLst>
      <p:ext uri="{BB962C8B-B14F-4D97-AF65-F5344CB8AC3E}">
        <p14:creationId xmlns:p14="http://schemas.microsoft.com/office/powerpoint/2010/main" val="272252476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pic>
        <p:nvPicPr>
          <p:cNvPr id="3074" name="图片 6"/>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8" name="日期占位符 1"/>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B685DBC-0E4D-40D2-A111-876B1CFF6957}" type="datetimeFigureOut">
              <a:rPr kumimoji="1" lang="zh-CN" altLang="en-US" sz="1200" b="0" i="0" u="none" strike="noStrike" kern="1200" cap="none" spc="0" normalizeH="0" baseline="0" noProof="0">
                <a:ln>
                  <a:noFill/>
                </a:ln>
                <a:solidFill>
                  <a:srgbClr val="898989"/>
                </a:solidFill>
                <a:effectLst/>
                <a:uLnTx/>
                <a:uFillTx/>
                <a:latin typeface="等线" panose="02010600030101010101" pitchFamily="2" charset="-122"/>
                <a:ea typeface="等线" panose="02010600030101010101" pitchFamily="2" charset="-122"/>
                <a:cs typeface="+mn-cs"/>
              </a:rPr>
              <a:t>2021/10/29</a:t>
            </a:fld>
            <a:endParaRPr kumimoji="1" lang="zh-CN" altLang="en-US" sz="1200" b="0" i="0" u="none" strike="noStrike" kern="1200" cap="none" spc="0" normalizeH="0" baseline="0" noProof="0">
              <a:ln>
                <a:noFill/>
              </a:ln>
              <a:solidFill>
                <a:srgbClr val="898989"/>
              </a:solidFill>
              <a:effectLst/>
              <a:uLnTx/>
              <a:uFillTx/>
              <a:latin typeface="等线" panose="02010600030101010101" pitchFamily="2" charset="-122"/>
              <a:ea typeface="等线" panose="02010600030101010101" pitchFamily="2" charset="-122"/>
              <a:cs typeface="+mn-cs"/>
            </a:endParaRPr>
          </a:p>
        </p:txBody>
      </p:sp>
      <p:sp>
        <p:nvSpPr>
          <p:cNvPr id="9" name="页脚占位符 2"/>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rgbClr val="898989"/>
              </a:solidFill>
              <a:effectLst/>
              <a:uLnTx/>
              <a:uFillTx/>
              <a:latin typeface="等线" panose="02010600030101010101" pitchFamily="2" charset="-122"/>
              <a:ea typeface="等线" panose="02010600030101010101" pitchFamily="2" charset="-122"/>
              <a:cs typeface="+mn-cs"/>
            </a:endParaRPr>
          </a:p>
        </p:txBody>
      </p:sp>
      <p:sp>
        <p:nvSpPr>
          <p:cNvPr id="10" name="灯片编号占位符 3"/>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eaLnBrk="1" hangingPunct="1">
              <a:buNone/>
            </a:pPr>
            <a:fld id="{9A0DB2DC-4C9A-4742-B13C-FB6460FD3503}" type="slidenum">
              <a:rPr lang="en-US" altLang="en-US" dirty="0"/>
              <a:t>‹#›</a:t>
            </a:fld>
            <a:endParaRPr lang="en-US" altLang="en-US" dirty="0"/>
          </a:p>
        </p:txBody>
      </p:sp>
    </p:spTree>
    <p:extLst>
      <p:ext uri="{BB962C8B-B14F-4D97-AF65-F5344CB8AC3E}">
        <p14:creationId xmlns:p14="http://schemas.microsoft.com/office/powerpoint/2010/main" val="2551176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4" name="矩形 3"/>
          <p:cNvSpPr/>
          <p:nvPr userDrawn="1"/>
        </p:nvSpPr>
        <p:spPr>
          <a:xfrm>
            <a:off x="190500" y="174625"/>
            <a:ext cx="146050" cy="658813"/>
          </a:xfrm>
          <a:prstGeom prst="rect">
            <a:avLst/>
          </a:prstGeom>
          <a:solidFill>
            <a:srgbClr val="DA0C27"/>
          </a:solidFill>
          <a:ln>
            <a:noFill/>
          </a:ln>
        </p:spPr>
        <p:style>
          <a:lnRef idx="2">
            <a:schemeClr val="accent3"/>
          </a:lnRef>
          <a:fillRef idx="1">
            <a:schemeClr val="lt1"/>
          </a:fillRef>
          <a:effectRef idx="0">
            <a:schemeClr val="accent3"/>
          </a:effectRef>
          <a:fontRef idx="minor">
            <a:schemeClr val="dk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buFont typeface="Arial" panose="020B0604020202020204" pitchFamily="34" charset="0"/>
              <a:buNone/>
              <a:defRPr/>
            </a:pPr>
            <a:endParaRPr lang="zh-CN" altLang="en-US" noProof="1">
              <a:solidFill>
                <a:srgbClr val="000000"/>
              </a:solidFill>
            </a:endParaRPr>
          </a:p>
        </p:txBody>
      </p:sp>
      <p:sp>
        <p:nvSpPr>
          <p:cNvPr id="3" name="标题占位符 1"/>
          <p:cNvSpPr>
            <a:spLocks noGrp="1"/>
          </p:cNvSpPr>
          <p:nvPr>
            <p:ph type="title"/>
          </p:nvPr>
        </p:nvSpPr>
        <p:spPr bwMode="auto">
          <a:xfrm>
            <a:off x="498566" y="160927"/>
            <a:ext cx="10515600" cy="672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Tree>
    <p:extLst>
      <p:ext uri="{BB962C8B-B14F-4D97-AF65-F5344CB8AC3E}">
        <p14:creationId xmlns:p14="http://schemas.microsoft.com/office/powerpoint/2010/main" val="3233336910"/>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1AC3DFA-625B-425D-A47C-1D69C71456B2}" type="datetimeFigureOut">
              <a:rPr lang="zh-CN" altLang="en-US" smtClean="0"/>
              <a:t>2021/10/29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366352-E0C7-44BA-A98A-9976511CD319}" type="slidenum">
              <a:rPr lang="zh-CN" altLang="en-US" smtClean="0"/>
              <a:t>‹#›</a:t>
            </a:fld>
            <a:endParaRPr lang="zh-CN" altLang="en-US"/>
          </a:p>
        </p:txBody>
      </p:sp>
    </p:spTree>
    <p:extLst>
      <p:ext uri="{BB962C8B-B14F-4D97-AF65-F5344CB8AC3E}">
        <p14:creationId xmlns:p14="http://schemas.microsoft.com/office/powerpoint/2010/main" val="1962121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F1AC3DFA-625B-425D-A47C-1D69C71456B2}" type="datetimeFigureOut">
              <a:rPr lang="zh-CN" altLang="en-US" smtClean="0"/>
              <a:t>2021/10/29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366352-E0C7-44BA-A98A-9976511CD319}" type="slidenum">
              <a:rPr lang="zh-CN" altLang="en-US" smtClean="0"/>
              <a:t>‹#›</a:t>
            </a:fld>
            <a:endParaRPr lang="zh-CN" altLang="en-US"/>
          </a:p>
        </p:txBody>
      </p:sp>
    </p:spTree>
    <p:extLst>
      <p:ext uri="{BB962C8B-B14F-4D97-AF65-F5344CB8AC3E}">
        <p14:creationId xmlns:p14="http://schemas.microsoft.com/office/powerpoint/2010/main" val="1530573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1AC3DFA-625B-425D-A47C-1D69C71456B2}" type="datetimeFigureOut">
              <a:rPr lang="zh-CN" altLang="en-US" smtClean="0"/>
              <a:t>2021/10/29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366352-E0C7-44BA-A98A-9976511CD319}" type="slidenum">
              <a:rPr lang="zh-CN" altLang="en-US" smtClean="0"/>
              <a:t>‹#›</a:t>
            </a:fld>
            <a:endParaRPr lang="zh-CN" altLang="en-US"/>
          </a:p>
        </p:txBody>
      </p:sp>
    </p:spTree>
    <p:extLst>
      <p:ext uri="{BB962C8B-B14F-4D97-AF65-F5344CB8AC3E}">
        <p14:creationId xmlns:p14="http://schemas.microsoft.com/office/powerpoint/2010/main" val="2007252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1AC3DFA-625B-425D-A47C-1D69C71456B2}" type="datetimeFigureOut">
              <a:rPr lang="zh-CN" altLang="en-US" smtClean="0"/>
              <a:t>2021/10/29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A366352-E0C7-44BA-A98A-9976511CD319}" type="slidenum">
              <a:rPr lang="zh-CN" altLang="en-US" smtClean="0"/>
              <a:t>‹#›</a:t>
            </a:fld>
            <a:endParaRPr lang="zh-CN" altLang="en-US"/>
          </a:p>
        </p:txBody>
      </p:sp>
    </p:spTree>
    <p:extLst>
      <p:ext uri="{BB962C8B-B14F-4D97-AF65-F5344CB8AC3E}">
        <p14:creationId xmlns:p14="http://schemas.microsoft.com/office/powerpoint/2010/main" val="3954220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754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1AC3DFA-625B-425D-A47C-1D69C71456B2}" type="datetimeFigureOut">
              <a:rPr lang="zh-CN" altLang="en-US" smtClean="0"/>
              <a:t>2021/10/29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366352-E0C7-44BA-A98A-9976511CD319}" type="slidenum">
              <a:rPr lang="zh-CN" altLang="en-US" smtClean="0"/>
              <a:t>‹#›</a:t>
            </a:fld>
            <a:endParaRPr lang="zh-CN" altLang="en-US"/>
          </a:p>
        </p:txBody>
      </p:sp>
    </p:spTree>
    <p:extLst>
      <p:ext uri="{BB962C8B-B14F-4D97-AF65-F5344CB8AC3E}">
        <p14:creationId xmlns:p14="http://schemas.microsoft.com/office/powerpoint/2010/main" val="2470513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1AC3DFA-625B-425D-A47C-1D69C71456B2}" type="datetimeFigureOut">
              <a:rPr lang="zh-CN" altLang="en-US" smtClean="0"/>
              <a:t>2021/10/29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A366352-E0C7-44BA-A98A-9976511CD319}" type="slidenum">
              <a:rPr lang="zh-CN" altLang="en-US" smtClean="0"/>
              <a:t>‹#›</a:t>
            </a:fld>
            <a:endParaRPr lang="zh-CN" altLang="en-US"/>
          </a:p>
        </p:txBody>
      </p:sp>
    </p:spTree>
    <p:extLst>
      <p:ext uri="{BB962C8B-B14F-4D97-AF65-F5344CB8AC3E}">
        <p14:creationId xmlns:p14="http://schemas.microsoft.com/office/powerpoint/2010/main" val="508979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F1AC3DFA-625B-425D-A47C-1D69C71456B2}" type="datetimeFigureOut">
              <a:rPr lang="zh-CN" altLang="en-US" smtClean="0"/>
              <a:t>2021/10/29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366352-E0C7-44BA-A98A-9976511CD319}" type="slidenum">
              <a:rPr lang="zh-CN" altLang="en-US" smtClean="0"/>
              <a:t>‹#›</a:t>
            </a:fld>
            <a:endParaRPr lang="zh-CN" altLang="en-US"/>
          </a:p>
        </p:txBody>
      </p:sp>
    </p:spTree>
    <p:extLst>
      <p:ext uri="{BB962C8B-B14F-4D97-AF65-F5344CB8AC3E}">
        <p14:creationId xmlns:p14="http://schemas.microsoft.com/office/powerpoint/2010/main" val="233996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AC3DFA-625B-425D-A47C-1D69C71456B2}" type="datetimeFigureOut">
              <a:rPr lang="zh-CN" altLang="en-US" smtClean="0"/>
              <a:t>2021/10/29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366352-E0C7-44BA-A98A-9976511CD319}" type="slidenum">
              <a:rPr lang="zh-CN" altLang="en-US" smtClean="0"/>
              <a:t>‹#›</a:t>
            </a:fld>
            <a:endParaRPr lang="zh-CN" altLang="en-US"/>
          </a:p>
        </p:txBody>
      </p:sp>
    </p:spTree>
    <p:extLst>
      <p:ext uri="{BB962C8B-B14F-4D97-AF65-F5344CB8AC3E}">
        <p14:creationId xmlns:p14="http://schemas.microsoft.com/office/powerpoint/2010/main" val="40422733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4"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slide" Target="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 Id="rId4" Type="http://schemas.openxmlformats.org/officeDocument/2006/relationships/slide" Target="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3.xml"/><Relationship Id="rId1" Type="http://schemas.openxmlformats.org/officeDocument/2006/relationships/slideLayout" Target="../slideLayouts/slideLayout15.xml"/><Relationship Id="rId5" Type="http://schemas.openxmlformats.org/officeDocument/2006/relationships/slide" Target="slide22.xml"/><Relationship Id="rId4" Type="http://schemas.openxmlformats.org/officeDocument/2006/relationships/slide" Target="slide2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4020458" y="3553278"/>
            <a:ext cx="7236361" cy="13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ctr" defTabSz="1219200" rtl="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32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2021.10</a:t>
            </a:r>
          </a:p>
        </p:txBody>
      </p:sp>
      <p:sp>
        <p:nvSpPr>
          <p:cNvPr id="3" name="Rectangle 2"/>
          <p:cNvSpPr/>
          <p:nvPr/>
        </p:nvSpPr>
        <p:spPr>
          <a:xfrm>
            <a:off x="4906640" y="2590472"/>
            <a:ext cx="7420495" cy="1033145"/>
          </a:xfrm>
          <a:prstGeom prst="rect">
            <a:avLst/>
          </a:prstGeom>
          <a:noFill/>
          <a:ln w="9525">
            <a:noFill/>
          </a:ln>
        </p:spPr>
        <p:txBody>
          <a:bodyPr anchor="b"/>
          <a:lstStyle/>
          <a:p>
            <a:pPr eaLnBrk="1" hangingPunct="1">
              <a:lnSpc>
                <a:spcPct val="120000"/>
              </a:lnSpc>
            </a:pPr>
            <a:r>
              <a:rPr lang="en-US" altLang="zh-CN" sz="4000" b="1" dirty="0" err="1" smtClean="0">
                <a:solidFill>
                  <a:srgbClr val="FF0000"/>
                </a:solidFill>
                <a:latin typeface="Arial" panose="020B0604020202020204" pitchFamily="34" charset="0"/>
                <a:ea typeface="微软雅黑" panose="020B0503020204020204" charset="-122"/>
                <a:sym typeface="+mn-lt"/>
              </a:rPr>
              <a:t>StarRocks</a:t>
            </a:r>
            <a:r>
              <a:rPr lang="en-US" altLang="zh-CN" sz="4000" b="1" dirty="0" smtClean="0">
                <a:solidFill>
                  <a:srgbClr val="FF0000"/>
                </a:solidFill>
                <a:latin typeface="Arial" panose="020B0604020202020204" pitchFamily="34" charset="0"/>
                <a:ea typeface="微软雅黑" panose="020B0503020204020204" charset="-122"/>
                <a:sym typeface="+mn-lt"/>
              </a:rPr>
              <a:t>(</a:t>
            </a:r>
            <a:r>
              <a:rPr lang="zh-CN" altLang="en-US" sz="4000" b="1" dirty="0" smtClean="0">
                <a:solidFill>
                  <a:srgbClr val="FF0000"/>
                </a:solidFill>
                <a:latin typeface="Arial" panose="020B0604020202020204" pitchFamily="34" charset="0"/>
                <a:ea typeface="微软雅黑" panose="020B0503020204020204" charset="-122"/>
                <a:sym typeface="+mn-lt"/>
              </a:rPr>
              <a:t>原</a:t>
            </a:r>
            <a:r>
              <a:rPr lang="en-US" altLang="zh-CN" sz="4000" b="1" dirty="0" err="1" smtClean="0">
                <a:solidFill>
                  <a:srgbClr val="FF0000"/>
                </a:solidFill>
                <a:latin typeface="Arial" panose="020B0604020202020204" pitchFamily="34" charset="0"/>
                <a:ea typeface="微软雅黑" panose="020B0503020204020204" charset="-122"/>
                <a:sym typeface="+mn-lt"/>
              </a:rPr>
              <a:t>DorisDB</a:t>
            </a:r>
            <a:r>
              <a:rPr lang="en-US" altLang="zh-CN" sz="4000" b="1" dirty="0" smtClean="0">
                <a:solidFill>
                  <a:srgbClr val="FF0000"/>
                </a:solidFill>
                <a:latin typeface="Arial" panose="020B0604020202020204" pitchFamily="34" charset="0"/>
                <a:ea typeface="微软雅黑" panose="020B0503020204020204" charset="-122"/>
                <a:sym typeface="+mn-lt"/>
              </a:rPr>
              <a:t>)</a:t>
            </a:r>
            <a:r>
              <a:rPr lang="zh-CN" altLang="en-US" sz="4000" b="1" dirty="0" smtClean="0">
                <a:solidFill>
                  <a:srgbClr val="FF0000"/>
                </a:solidFill>
                <a:latin typeface="Arial" panose="020B0604020202020204" pitchFamily="34" charset="0"/>
                <a:ea typeface="微软雅黑" panose="020B0503020204020204" charset="-122"/>
                <a:sym typeface="+mn-lt"/>
              </a:rPr>
              <a:t>使用</a:t>
            </a:r>
            <a:endParaRPr lang="en-US" altLang="zh-CN" sz="4000" b="1" dirty="0" smtClean="0">
              <a:solidFill>
                <a:srgbClr val="FF0000"/>
              </a:solidFill>
              <a:latin typeface="Arial" panose="020B0604020202020204" pitchFamily="34" charset="0"/>
              <a:ea typeface="微软雅黑" panose="020B0503020204020204" charset="-122"/>
              <a:sym typeface="+mn-lt"/>
            </a:endParaRPr>
          </a:p>
        </p:txBody>
      </p:sp>
    </p:spTree>
    <p:extLst>
      <p:ext uri="{BB962C8B-B14F-4D97-AF65-F5344CB8AC3E}">
        <p14:creationId xmlns:p14="http://schemas.microsoft.com/office/powerpoint/2010/main" val="24479655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a:t>
            </a:r>
            <a:r>
              <a:rPr lang="zh-CN" altLang="en-US" dirty="0" smtClean="0"/>
              <a:t>、</a:t>
            </a:r>
            <a:r>
              <a:rPr lang="zh-CN" altLang="en-US" dirty="0"/>
              <a:t>建</a:t>
            </a:r>
            <a:r>
              <a:rPr lang="zh-CN" altLang="en-US" dirty="0" smtClean="0"/>
              <a:t>表</a:t>
            </a:r>
            <a:r>
              <a:rPr lang="en-US" altLang="zh-CN" dirty="0" smtClean="0"/>
              <a:t>-</a:t>
            </a:r>
            <a:r>
              <a:rPr lang="zh-CN" altLang="en-US" dirty="0"/>
              <a:t>聚合</a:t>
            </a:r>
            <a:r>
              <a:rPr lang="en-US" altLang="zh-CN" dirty="0" smtClean="0"/>
              <a:t>(Aggregate </a:t>
            </a:r>
            <a:r>
              <a:rPr lang="en-US" altLang="zh-CN" dirty="0"/>
              <a:t>K</a:t>
            </a:r>
            <a:r>
              <a:rPr lang="en-US" altLang="zh-CN" dirty="0" smtClean="0"/>
              <a:t>ey)</a:t>
            </a:r>
            <a:r>
              <a:rPr lang="zh-CN" altLang="en-US" dirty="0" smtClean="0"/>
              <a:t>模型</a:t>
            </a:r>
            <a:endParaRPr lang="zh-CN" altLang="en-US" dirty="0"/>
          </a:p>
        </p:txBody>
      </p:sp>
      <p:sp>
        <p:nvSpPr>
          <p:cNvPr id="3" name="文本框 2"/>
          <p:cNvSpPr txBox="1"/>
          <p:nvPr/>
        </p:nvSpPr>
        <p:spPr>
          <a:xfrm>
            <a:off x="498566" y="706814"/>
            <a:ext cx="11608441" cy="877163"/>
          </a:xfrm>
          <a:prstGeom prst="rect">
            <a:avLst/>
          </a:prstGeom>
          <a:noFill/>
        </p:spPr>
        <p:txBody>
          <a:bodyPr wrap="square" rtlCol="0">
            <a:spAutoFit/>
          </a:bodyPr>
          <a:lstStyle/>
          <a:p>
            <a:pPr>
              <a:lnSpc>
                <a:spcPct val="150000"/>
              </a:lnSpc>
            </a:pPr>
            <a:r>
              <a:rPr lang="zh-CN" altLang="en-US" dirty="0" smtClean="0"/>
              <a:t>关于聚合模型导入后保留明细数据</a:t>
            </a:r>
            <a:endParaRPr lang="en-US" altLang="zh-CN" dirty="0" smtClean="0"/>
          </a:p>
          <a:p>
            <a:pPr>
              <a:lnSpc>
                <a:spcPct val="150000"/>
              </a:lnSpc>
            </a:pPr>
            <a:r>
              <a:rPr lang="zh-CN" altLang="en-US" sz="1600" dirty="0" smtClean="0"/>
              <a:t>中心思想：只要</a:t>
            </a:r>
            <a:r>
              <a:rPr lang="zh-CN" altLang="en-US" sz="1600" dirty="0"/>
              <a:t>保证导入的数据中，每一行的</a:t>
            </a:r>
            <a:r>
              <a:rPr lang="zh-CN" altLang="en-US" sz="1600" dirty="0">
                <a:solidFill>
                  <a:srgbClr val="FF0000"/>
                </a:solidFill>
              </a:rPr>
              <a:t> </a:t>
            </a:r>
            <a:r>
              <a:rPr lang="en-US" altLang="zh-CN" sz="1600" dirty="0">
                <a:solidFill>
                  <a:srgbClr val="FF0000"/>
                </a:solidFill>
              </a:rPr>
              <a:t>Key </a:t>
            </a:r>
            <a:r>
              <a:rPr lang="zh-CN" altLang="en-US" sz="1600" dirty="0"/>
              <a:t>都不完全相同，那么即使在聚合模型下</a:t>
            </a:r>
            <a:r>
              <a:rPr lang="zh-CN" altLang="en-US" sz="1600" dirty="0" smtClean="0"/>
              <a:t>，也</a:t>
            </a:r>
            <a:r>
              <a:rPr lang="zh-CN" altLang="en-US" sz="1600" dirty="0"/>
              <a:t>可以保存完整的明细数据。</a:t>
            </a:r>
            <a:endParaRPr lang="zh-CN" altLang="en-US" sz="1600" dirty="0"/>
          </a:p>
        </p:txBody>
      </p:sp>
      <p:pic>
        <p:nvPicPr>
          <p:cNvPr id="10" name="图片 9"/>
          <p:cNvPicPr>
            <a:picLocks noChangeAspect="1"/>
          </p:cNvPicPr>
          <p:nvPr/>
        </p:nvPicPr>
        <p:blipFill>
          <a:blip r:embed="rId3"/>
          <a:stretch>
            <a:fillRect/>
          </a:stretch>
        </p:blipFill>
        <p:spPr>
          <a:xfrm>
            <a:off x="127991" y="1583977"/>
            <a:ext cx="8532432" cy="3974098"/>
          </a:xfrm>
          <a:prstGeom prst="rect">
            <a:avLst/>
          </a:prstGeom>
          <a:ln>
            <a:noFill/>
          </a:ln>
          <a:effectLst>
            <a:outerShdw blurRad="292100" dist="139700" dir="2700000" algn="tl" rotWithShape="0">
              <a:srgbClr val="333333">
                <a:alpha val="65000"/>
              </a:srgbClr>
            </a:outerShdw>
          </a:effectLst>
        </p:spPr>
      </p:pic>
      <p:pic>
        <p:nvPicPr>
          <p:cNvPr id="14" name="图片 13"/>
          <p:cNvPicPr>
            <a:picLocks noChangeAspect="1"/>
          </p:cNvPicPr>
          <p:nvPr/>
        </p:nvPicPr>
        <p:blipFill>
          <a:blip r:embed="rId4"/>
          <a:stretch>
            <a:fillRect/>
          </a:stretch>
        </p:blipFill>
        <p:spPr>
          <a:xfrm>
            <a:off x="3187387" y="2894873"/>
            <a:ext cx="8919620" cy="3815018"/>
          </a:xfrm>
          <a:prstGeom prst="rect">
            <a:avLst/>
          </a:prstGeom>
          <a:ln>
            <a:noFill/>
          </a:ln>
          <a:effectLst>
            <a:outerShdw blurRad="292100" dist="139700" dir="2700000" algn="tl" rotWithShape="0">
              <a:srgbClr val="333333">
                <a:alpha val="65000"/>
              </a:srgbClr>
            </a:outerShdw>
          </a:effectLst>
        </p:spPr>
      </p:pic>
      <p:sp>
        <p:nvSpPr>
          <p:cNvPr id="18" name="圆角右箭头 17"/>
          <p:cNvSpPr/>
          <p:nvPr/>
        </p:nvSpPr>
        <p:spPr>
          <a:xfrm rot="5400000">
            <a:off x="8951632" y="1961749"/>
            <a:ext cx="683673" cy="1019908"/>
          </a:xfrm>
          <a:prstGeom prst="bentArrow">
            <a:avLst/>
          </a:prstGeom>
          <a:solidFill>
            <a:schemeClr val="bg1">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607038388"/>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a:t>
            </a:r>
            <a:r>
              <a:rPr lang="zh-CN" altLang="en-US" dirty="0" smtClean="0"/>
              <a:t>、</a:t>
            </a:r>
            <a:r>
              <a:rPr lang="zh-CN" altLang="en-US" dirty="0"/>
              <a:t>建</a:t>
            </a:r>
            <a:r>
              <a:rPr lang="zh-CN" altLang="en-US" dirty="0" smtClean="0"/>
              <a:t>表</a:t>
            </a:r>
            <a:r>
              <a:rPr lang="en-US" altLang="zh-CN" dirty="0" smtClean="0"/>
              <a:t>-</a:t>
            </a:r>
            <a:r>
              <a:rPr lang="zh-CN" altLang="en-US" dirty="0" smtClean="0"/>
              <a:t>更新 </a:t>
            </a:r>
            <a:r>
              <a:rPr lang="en-US" altLang="zh-CN" dirty="0" smtClean="0"/>
              <a:t>(Unique </a:t>
            </a:r>
            <a:r>
              <a:rPr lang="en-US" altLang="zh-CN" dirty="0"/>
              <a:t>K</a:t>
            </a:r>
            <a:r>
              <a:rPr lang="en-US" altLang="zh-CN" dirty="0" smtClean="0"/>
              <a:t>ey)</a:t>
            </a:r>
            <a:r>
              <a:rPr lang="zh-CN" altLang="en-US" dirty="0" smtClean="0"/>
              <a:t>模型</a:t>
            </a:r>
            <a:endParaRPr lang="zh-CN" altLang="en-US" dirty="0"/>
          </a:p>
        </p:txBody>
      </p:sp>
      <p:grpSp>
        <p:nvGrpSpPr>
          <p:cNvPr id="18" name="组合 17"/>
          <p:cNvGrpSpPr/>
          <p:nvPr/>
        </p:nvGrpSpPr>
        <p:grpSpPr>
          <a:xfrm>
            <a:off x="851265" y="5634273"/>
            <a:ext cx="4548049" cy="607930"/>
            <a:chOff x="6049160" y="5171428"/>
            <a:chExt cx="4870606" cy="653300"/>
          </a:xfrm>
        </p:grpSpPr>
        <p:sp>
          <p:nvSpPr>
            <p:cNvPr id="19" name="圆角矩形 18"/>
            <p:cNvSpPr/>
            <p:nvPr/>
          </p:nvSpPr>
          <p:spPr>
            <a:xfrm>
              <a:off x="6049160" y="5171428"/>
              <a:ext cx="4870606" cy="6533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049160" y="5183784"/>
              <a:ext cx="4870606" cy="628588"/>
            </a:xfrm>
            <a:prstGeom prst="rect">
              <a:avLst/>
            </a:prstGeom>
          </p:spPr>
          <p:txBody>
            <a:bodyPr wrap="square">
              <a:spAutoFit/>
            </a:bodyPr>
            <a:lstStyle/>
            <a:p>
              <a:pPr>
                <a:lnSpc>
                  <a:spcPct val="130000"/>
                </a:lnSpc>
              </a:pPr>
              <a:r>
                <a:rPr lang="en-US" altLang="zh-CN" sz="1100" dirty="0" smtClean="0"/>
                <a:t>Tips</a:t>
              </a:r>
              <a:r>
                <a:rPr lang="zh-CN" altLang="en-US" sz="1100" dirty="0" smtClean="0"/>
                <a:t>：</a:t>
              </a:r>
              <a:r>
                <a:rPr lang="zh-CN" altLang="en-US" sz="1100" dirty="0" smtClean="0">
                  <a:solidFill>
                    <a:srgbClr val="525252"/>
                  </a:solidFill>
                </a:rPr>
                <a:t>更新模型相当于聚合模型中，为数据表的</a:t>
              </a:r>
              <a:r>
                <a:rPr lang="en-US" altLang="zh-CN" sz="1100" dirty="0" smtClean="0">
                  <a:solidFill>
                    <a:srgbClr val="525252"/>
                  </a:solidFill>
                </a:rPr>
                <a:t>value</a:t>
              </a:r>
              <a:r>
                <a:rPr lang="zh-CN" altLang="en-US" sz="1100" dirty="0" smtClean="0">
                  <a:solidFill>
                    <a:srgbClr val="525252"/>
                  </a:solidFill>
                </a:rPr>
                <a:t>列指定聚合函数为</a:t>
              </a:r>
              <a:r>
                <a:rPr lang="en-US" altLang="zh-CN" sz="1100" dirty="0" smtClean="0">
                  <a:solidFill>
                    <a:srgbClr val="525252"/>
                  </a:solidFill>
                </a:rPr>
                <a:t>REPLACE</a:t>
              </a:r>
              <a:r>
                <a:rPr lang="zh-CN" altLang="en-US" sz="1100" dirty="0" smtClean="0">
                  <a:solidFill>
                    <a:srgbClr val="525252"/>
                  </a:solidFill>
                </a:rPr>
                <a:t>，</a:t>
              </a:r>
              <a:r>
                <a:rPr lang="en-US" altLang="zh-CN" sz="1100" dirty="0" smtClean="0">
                  <a:solidFill>
                    <a:srgbClr val="525252"/>
                  </a:solidFill>
                </a:rPr>
                <a:t>REPLACE </a:t>
              </a:r>
              <a:r>
                <a:rPr lang="zh-CN" altLang="en-US" sz="1100" dirty="0" smtClean="0">
                  <a:solidFill>
                    <a:srgbClr val="525252"/>
                  </a:solidFill>
                </a:rPr>
                <a:t>函数返回一组数据中的最新数据。 </a:t>
              </a:r>
              <a:endParaRPr lang="zh-CN" altLang="en-US" sz="1100" dirty="0"/>
            </a:p>
          </p:txBody>
        </p:sp>
      </p:grpSp>
      <p:graphicFrame>
        <p:nvGraphicFramePr>
          <p:cNvPr id="3" name="表格 2"/>
          <p:cNvGraphicFramePr>
            <a:graphicFrameLocks noGrp="1"/>
          </p:cNvGraphicFramePr>
          <p:nvPr>
            <p:extLst>
              <p:ext uri="{D42A27DB-BD31-4B8C-83A1-F6EECF244321}">
                <p14:modId xmlns:p14="http://schemas.microsoft.com/office/powerpoint/2010/main" val="2450482166"/>
              </p:ext>
            </p:extLst>
          </p:nvPr>
        </p:nvGraphicFramePr>
        <p:xfrm>
          <a:off x="851265" y="1176072"/>
          <a:ext cx="4003041" cy="2267376"/>
        </p:xfrm>
        <a:graphic>
          <a:graphicData uri="http://schemas.openxmlformats.org/drawingml/2006/table">
            <a:tbl>
              <a:tblPr firstRow="1" bandRow="1">
                <a:tableStyleId>{5C22544A-7EE6-4342-B048-85BDC9FD1C3A}</a:tableStyleId>
              </a:tblPr>
              <a:tblGrid>
                <a:gridCol w="1334347">
                  <a:extLst>
                    <a:ext uri="{9D8B030D-6E8A-4147-A177-3AD203B41FA5}">
                      <a16:colId xmlns:a16="http://schemas.microsoft.com/office/drawing/2014/main" val="3923590259"/>
                    </a:ext>
                  </a:extLst>
                </a:gridCol>
                <a:gridCol w="1334347">
                  <a:extLst>
                    <a:ext uri="{9D8B030D-6E8A-4147-A177-3AD203B41FA5}">
                      <a16:colId xmlns:a16="http://schemas.microsoft.com/office/drawing/2014/main" val="1927311824"/>
                    </a:ext>
                  </a:extLst>
                </a:gridCol>
                <a:gridCol w="1334347">
                  <a:extLst>
                    <a:ext uri="{9D8B030D-6E8A-4147-A177-3AD203B41FA5}">
                      <a16:colId xmlns:a16="http://schemas.microsoft.com/office/drawing/2014/main" val="2155929398"/>
                    </a:ext>
                  </a:extLst>
                </a:gridCol>
              </a:tblGrid>
              <a:tr h="377896">
                <a:tc>
                  <a:txBody>
                    <a:bodyPr/>
                    <a:lstStyle/>
                    <a:p>
                      <a:pPr algn="ctr"/>
                      <a:r>
                        <a:rPr lang="en-US" altLang="zh-CN" sz="1600" dirty="0" smtClean="0"/>
                        <a:t>ID</a:t>
                      </a:r>
                      <a:endParaRPr lang="zh-CN" altLang="en-US" sz="1600" dirty="0"/>
                    </a:p>
                  </a:txBody>
                  <a:tcPr>
                    <a:solidFill>
                      <a:srgbClr val="C00000"/>
                    </a:solidFill>
                  </a:tcPr>
                </a:tc>
                <a:tc>
                  <a:txBody>
                    <a:bodyPr/>
                    <a:lstStyle/>
                    <a:p>
                      <a:pPr algn="ctr"/>
                      <a:r>
                        <a:rPr lang="en-US" altLang="zh-CN" sz="1600" dirty="0" smtClean="0"/>
                        <a:t>value</a:t>
                      </a:r>
                      <a:endParaRPr lang="zh-CN" altLang="en-US" sz="1600" dirty="0"/>
                    </a:p>
                  </a:txBody>
                  <a:tcPr>
                    <a:solidFill>
                      <a:srgbClr val="C00000"/>
                    </a:solidFill>
                  </a:tcPr>
                </a:tc>
                <a:tc>
                  <a:txBody>
                    <a:bodyPr/>
                    <a:lstStyle/>
                    <a:p>
                      <a:pPr algn="ctr"/>
                      <a:r>
                        <a:rPr lang="en-US" altLang="zh-CN" sz="1600" dirty="0" smtClean="0"/>
                        <a:t>_version</a:t>
                      </a:r>
                      <a:endParaRPr lang="zh-CN" altLang="en-US" sz="1600" dirty="0"/>
                    </a:p>
                  </a:txBody>
                  <a:tcPr>
                    <a:solidFill>
                      <a:srgbClr val="C00000"/>
                    </a:solidFill>
                  </a:tcPr>
                </a:tc>
                <a:extLst>
                  <a:ext uri="{0D108BD9-81ED-4DB2-BD59-A6C34878D82A}">
                    <a16:rowId xmlns:a16="http://schemas.microsoft.com/office/drawing/2014/main" val="152988112"/>
                  </a:ext>
                </a:extLst>
              </a:tr>
              <a:tr h="377896">
                <a:tc>
                  <a:txBody>
                    <a:bodyPr/>
                    <a:lstStyle/>
                    <a:p>
                      <a:pPr algn="ctr"/>
                      <a:r>
                        <a:rPr lang="en-US" altLang="zh-CN" sz="1600" dirty="0" smtClean="0"/>
                        <a:t>1</a:t>
                      </a:r>
                      <a:endParaRPr lang="zh-CN" altLang="en-US" sz="1600" dirty="0"/>
                    </a:p>
                  </a:txBody>
                  <a:tcPr>
                    <a:solidFill>
                      <a:schemeClr val="bg1">
                        <a:lumMod val="95000"/>
                      </a:schemeClr>
                    </a:solidFill>
                  </a:tcPr>
                </a:tc>
                <a:tc>
                  <a:txBody>
                    <a:bodyPr/>
                    <a:lstStyle/>
                    <a:p>
                      <a:pPr algn="ctr"/>
                      <a:r>
                        <a:rPr lang="en-US" altLang="zh-CN" sz="1600" dirty="0" smtClean="0"/>
                        <a:t>11</a:t>
                      </a:r>
                      <a:endParaRPr lang="zh-CN" altLang="en-US" sz="1600" dirty="0"/>
                    </a:p>
                  </a:txBody>
                  <a:tcPr>
                    <a:solidFill>
                      <a:schemeClr val="bg1">
                        <a:lumMod val="95000"/>
                      </a:schemeClr>
                    </a:solidFill>
                  </a:tcPr>
                </a:tc>
                <a:tc>
                  <a:txBody>
                    <a:bodyPr/>
                    <a:lstStyle/>
                    <a:p>
                      <a:pPr algn="ctr"/>
                      <a:r>
                        <a:rPr lang="en-US" altLang="zh-CN" sz="1600" dirty="0" smtClean="0"/>
                        <a:t>1</a:t>
                      </a:r>
                      <a:endParaRPr lang="zh-CN" altLang="en-US" sz="1600" dirty="0"/>
                    </a:p>
                  </a:txBody>
                  <a:tcPr>
                    <a:solidFill>
                      <a:schemeClr val="bg1">
                        <a:lumMod val="95000"/>
                      </a:schemeClr>
                    </a:solidFill>
                  </a:tcPr>
                </a:tc>
                <a:extLst>
                  <a:ext uri="{0D108BD9-81ED-4DB2-BD59-A6C34878D82A}">
                    <a16:rowId xmlns:a16="http://schemas.microsoft.com/office/drawing/2014/main" val="2153151227"/>
                  </a:ext>
                </a:extLst>
              </a:tr>
              <a:tr h="377896">
                <a:tc>
                  <a:txBody>
                    <a:bodyPr/>
                    <a:lstStyle/>
                    <a:p>
                      <a:pPr algn="ctr"/>
                      <a:r>
                        <a:rPr lang="en-US" altLang="zh-CN" sz="1600" dirty="0" smtClean="0"/>
                        <a:t>1</a:t>
                      </a:r>
                      <a:endParaRPr lang="zh-CN" altLang="en-US" sz="1600" dirty="0"/>
                    </a:p>
                  </a:txBody>
                  <a:tcPr>
                    <a:solidFill>
                      <a:schemeClr val="bg1">
                        <a:lumMod val="85000"/>
                      </a:schemeClr>
                    </a:solidFill>
                  </a:tcPr>
                </a:tc>
                <a:tc>
                  <a:txBody>
                    <a:bodyPr/>
                    <a:lstStyle/>
                    <a:p>
                      <a:pPr algn="ctr"/>
                      <a:r>
                        <a:rPr lang="en-US" altLang="zh-CN" sz="1600" dirty="0" smtClean="0"/>
                        <a:t>12</a:t>
                      </a:r>
                      <a:endParaRPr lang="zh-CN" altLang="en-US" sz="1600" dirty="0"/>
                    </a:p>
                  </a:txBody>
                  <a:tcPr>
                    <a:solidFill>
                      <a:schemeClr val="bg1">
                        <a:lumMod val="85000"/>
                      </a:schemeClr>
                    </a:solidFill>
                  </a:tcPr>
                </a:tc>
                <a:tc>
                  <a:txBody>
                    <a:bodyPr/>
                    <a:lstStyle/>
                    <a:p>
                      <a:pPr algn="ctr"/>
                      <a:r>
                        <a:rPr lang="en-US" altLang="zh-CN" sz="1600" dirty="0" smtClean="0"/>
                        <a:t>2</a:t>
                      </a:r>
                      <a:endParaRPr lang="zh-CN" altLang="en-US" sz="1600" dirty="0"/>
                    </a:p>
                  </a:txBody>
                  <a:tcPr>
                    <a:solidFill>
                      <a:schemeClr val="bg1">
                        <a:lumMod val="85000"/>
                      </a:schemeClr>
                    </a:solidFill>
                  </a:tcPr>
                </a:tc>
                <a:extLst>
                  <a:ext uri="{0D108BD9-81ED-4DB2-BD59-A6C34878D82A}">
                    <a16:rowId xmlns:a16="http://schemas.microsoft.com/office/drawing/2014/main" val="1509375429"/>
                  </a:ext>
                </a:extLst>
              </a:tr>
              <a:tr h="377896">
                <a:tc>
                  <a:txBody>
                    <a:bodyPr/>
                    <a:lstStyle/>
                    <a:p>
                      <a:pPr algn="ctr"/>
                      <a:r>
                        <a:rPr lang="en-US" altLang="zh-CN" sz="1600" dirty="0" smtClean="0"/>
                        <a:t>2</a:t>
                      </a:r>
                      <a:endParaRPr lang="zh-CN" altLang="en-US" sz="1600" dirty="0"/>
                    </a:p>
                  </a:txBody>
                  <a:tcPr>
                    <a:solidFill>
                      <a:schemeClr val="bg1">
                        <a:lumMod val="95000"/>
                      </a:schemeClr>
                    </a:solidFill>
                  </a:tcPr>
                </a:tc>
                <a:tc>
                  <a:txBody>
                    <a:bodyPr/>
                    <a:lstStyle/>
                    <a:p>
                      <a:pPr algn="ctr"/>
                      <a:r>
                        <a:rPr lang="en-US" altLang="zh-CN" sz="1600" dirty="0" smtClean="0"/>
                        <a:t>13</a:t>
                      </a:r>
                      <a:endParaRPr lang="zh-CN" altLang="en-US" sz="1600" dirty="0"/>
                    </a:p>
                  </a:txBody>
                  <a:tcPr>
                    <a:solidFill>
                      <a:schemeClr val="bg1">
                        <a:lumMod val="95000"/>
                      </a:schemeClr>
                    </a:solidFill>
                  </a:tcPr>
                </a:tc>
                <a:tc>
                  <a:txBody>
                    <a:bodyPr/>
                    <a:lstStyle/>
                    <a:p>
                      <a:pPr algn="ctr"/>
                      <a:r>
                        <a:rPr lang="en-US" altLang="zh-CN" sz="1600" dirty="0" smtClean="0"/>
                        <a:t>3</a:t>
                      </a:r>
                      <a:endParaRPr lang="zh-CN" altLang="en-US" sz="1600" dirty="0"/>
                    </a:p>
                  </a:txBody>
                  <a:tcPr>
                    <a:solidFill>
                      <a:schemeClr val="bg1">
                        <a:lumMod val="95000"/>
                      </a:schemeClr>
                    </a:solidFill>
                  </a:tcPr>
                </a:tc>
                <a:extLst>
                  <a:ext uri="{0D108BD9-81ED-4DB2-BD59-A6C34878D82A}">
                    <a16:rowId xmlns:a16="http://schemas.microsoft.com/office/drawing/2014/main" val="765221361"/>
                  </a:ext>
                </a:extLst>
              </a:tr>
              <a:tr h="377896">
                <a:tc>
                  <a:txBody>
                    <a:bodyPr/>
                    <a:lstStyle/>
                    <a:p>
                      <a:pPr algn="ctr"/>
                      <a:r>
                        <a:rPr lang="en-US" altLang="zh-CN" sz="1600" dirty="0" smtClean="0"/>
                        <a:t>2</a:t>
                      </a:r>
                      <a:endParaRPr lang="zh-CN" altLang="en-US" sz="1600" dirty="0"/>
                    </a:p>
                  </a:txBody>
                  <a:tcPr>
                    <a:solidFill>
                      <a:schemeClr val="bg1">
                        <a:lumMod val="85000"/>
                      </a:schemeClr>
                    </a:solidFill>
                  </a:tcPr>
                </a:tc>
                <a:tc>
                  <a:txBody>
                    <a:bodyPr/>
                    <a:lstStyle/>
                    <a:p>
                      <a:pPr algn="ctr"/>
                      <a:r>
                        <a:rPr lang="en-US" altLang="zh-CN" sz="1600" dirty="0" smtClean="0"/>
                        <a:t>14</a:t>
                      </a:r>
                      <a:endParaRPr lang="zh-CN" altLang="en-US" sz="1600" dirty="0"/>
                    </a:p>
                  </a:txBody>
                  <a:tcPr>
                    <a:solidFill>
                      <a:schemeClr val="bg1">
                        <a:lumMod val="85000"/>
                      </a:schemeClr>
                    </a:solidFill>
                  </a:tcPr>
                </a:tc>
                <a:tc>
                  <a:txBody>
                    <a:bodyPr/>
                    <a:lstStyle/>
                    <a:p>
                      <a:pPr algn="ctr"/>
                      <a:r>
                        <a:rPr lang="en-US" altLang="zh-CN" sz="1600" dirty="0" smtClean="0"/>
                        <a:t>4</a:t>
                      </a:r>
                      <a:endParaRPr lang="zh-CN" altLang="en-US" sz="1600" dirty="0"/>
                    </a:p>
                  </a:txBody>
                  <a:tcPr>
                    <a:solidFill>
                      <a:schemeClr val="bg1">
                        <a:lumMod val="85000"/>
                      </a:schemeClr>
                    </a:solidFill>
                  </a:tcPr>
                </a:tc>
                <a:extLst>
                  <a:ext uri="{0D108BD9-81ED-4DB2-BD59-A6C34878D82A}">
                    <a16:rowId xmlns:a16="http://schemas.microsoft.com/office/drawing/2014/main" val="3570416023"/>
                  </a:ext>
                </a:extLst>
              </a:tr>
              <a:tr h="377896">
                <a:tc>
                  <a:txBody>
                    <a:bodyPr/>
                    <a:lstStyle/>
                    <a:p>
                      <a:pPr algn="ctr"/>
                      <a:r>
                        <a:rPr lang="en-US" altLang="zh-CN" sz="1600" dirty="0" smtClean="0"/>
                        <a:t>2</a:t>
                      </a:r>
                      <a:endParaRPr lang="zh-CN" altLang="en-US" sz="1600" dirty="0"/>
                    </a:p>
                  </a:txBody>
                  <a:tcPr>
                    <a:solidFill>
                      <a:schemeClr val="bg1">
                        <a:lumMod val="95000"/>
                      </a:schemeClr>
                    </a:solidFill>
                  </a:tcPr>
                </a:tc>
                <a:tc>
                  <a:txBody>
                    <a:bodyPr/>
                    <a:lstStyle/>
                    <a:p>
                      <a:pPr algn="ctr"/>
                      <a:r>
                        <a:rPr lang="en-US" altLang="zh-CN" sz="1600" dirty="0" smtClean="0"/>
                        <a:t>15</a:t>
                      </a:r>
                      <a:endParaRPr lang="zh-CN" altLang="en-US" sz="1600" dirty="0"/>
                    </a:p>
                  </a:txBody>
                  <a:tcPr>
                    <a:solidFill>
                      <a:schemeClr val="bg1">
                        <a:lumMod val="95000"/>
                      </a:schemeClr>
                    </a:solidFill>
                  </a:tcPr>
                </a:tc>
                <a:tc>
                  <a:txBody>
                    <a:bodyPr/>
                    <a:lstStyle/>
                    <a:p>
                      <a:pPr algn="ctr"/>
                      <a:r>
                        <a:rPr lang="en-US" altLang="zh-CN" sz="1600" dirty="0" smtClean="0"/>
                        <a:t>5</a:t>
                      </a:r>
                      <a:endParaRPr lang="zh-CN" altLang="en-US" sz="1600" dirty="0"/>
                    </a:p>
                  </a:txBody>
                  <a:tcPr>
                    <a:solidFill>
                      <a:schemeClr val="bg1">
                        <a:lumMod val="95000"/>
                      </a:schemeClr>
                    </a:solidFill>
                  </a:tcPr>
                </a:tc>
                <a:extLst>
                  <a:ext uri="{0D108BD9-81ED-4DB2-BD59-A6C34878D82A}">
                    <a16:rowId xmlns:a16="http://schemas.microsoft.com/office/drawing/2014/main" val="222954063"/>
                  </a:ext>
                </a:extLst>
              </a:tr>
            </a:tbl>
          </a:graphicData>
        </a:graphic>
      </p:graphicFrame>
      <p:sp>
        <p:nvSpPr>
          <p:cNvPr id="13" name="文本框 12"/>
          <p:cNvSpPr txBox="1"/>
          <p:nvPr/>
        </p:nvSpPr>
        <p:spPr>
          <a:xfrm>
            <a:off x="6360279" y="1196552"/>
            <a:ext cx="4653887" cy="2677656"/>
          </a:xfrm>
          <a:prstGeom prst="rect">
            <a:avLst/>
          </a:prstGeom>
          <a:noFill/>
        </p:spPr>
        <p:txBody>
          <a:bodyPr wrap="square" rtlCol="0">
            <a:spAutoFit/>
          </a:bodyPr>
          <a:lstStyle/>
          <a:p>
            <a:pPr>
              <a:lnSpc>
                <a:spcPct val="150000"/>
              </a:lnSpc>
            </a:pPr>
            <a:r>
              <a:rPr lang="en-US" altLang="zh-CN" sz="1600" dirty="0">
                <a:solidFill>
                  <a:srgbClr val="4B69C6"/>
                </a:solidFill>
                <a:latin typeface="Consolas" panose="020B0609020204030204" pitchFamily="49" charset="0"/>
              </a:rPr>
              <a:t>CREATE TABLE IF NOT EXISTS </a:t>
            </a:r>
            <a:r>
              <a:rPr lang="en-US" altLang="zh-CN" sz="1600" dirty="0" err="1">
                <a:latin typeface="Consolas" panose="020B0609020204030204" pitchFamily="49" charset="0"/>
              </a:rPr>
              <a:t>update_tbl</a:t>
            </a:r>
            <a:r>
              <a:rPr lang="en-US" altLang="zh-CN" sz="1600" dirty="0">
                <a:latin typeface="Consolas" panose="020B0609020204030204" pitchFamily="49" charset="0"/>
              </a:rPr>
              <a:t> </a:t>
            </a:r>
          </a:p>
          <a:p>
            <a:pPr>
              <a:lnSpc>
                <a:spcPct val="150000"/>
              </a:lnSpc>
            </a:pPr>
            <a:r>
              <a:rPr lang="en-US" altLang="zh-CN" sz="1600" dirty="0">
                <a:latin typeface="Consolas" panose="020B0609020204030204" pitchFamily="49" charset="0"/>
              </a:rPr>
              <a:t>(</a:t>
            </a:r>
          </a:p>
          <a:p>
            <a:pPr>
              <a:lnSpc>
                <a:spcPct val="150000"/>
              </a:lnSpc>
            </a:pPr>
            <a:r>
              <a:rPr lang="en-US" altLang="zh-CN" sz="1600" dirty="0">
                <a:latin typeface="Consolas" panose="020B0609020204030204" pitchFamily="49" charset="0"/>
              </a:rPr>
              <a:t>  ID </a:t>
            </a:r>
            <a:r>
              <a:rPr lang="en-US" altLang="zh-CN" sz="1600" dirty="0">
                <a:solidFill>
                  <a:srgbClr val="4B69C6"/>
                </a:solidFill>
                <a:latin typeface="Consolas" panose="020B0609020204030204" pitchFamily="49" charset="0"/>
              </a:rPr>
              <a:t>BIGINT NOT NULL </a:t>
            </a:r>
            <a:r>
              <a:rPr lang="en-US" altLang="zh-CN" sz="1600" dirty="0">
                <a:latin typeface="Consolas" panose="020B0609020204030204" pitchFamily="49" charset="0"/>
              </a:rPr>
              <a:t>COMMENT "</a:t>
            </a:r>
            <a:r>
              <a:rPr lang="en-US" altLang="zh-CN" sz="1600" dirty="0">
                <a:solidFill>
                  <a:srgbClr val="448C27"/>
                </a:solidFill>
                <a:latin typeface="Consolas" panose="020B0609020204030204" pitchFamily="49" charset="0"/>
              </a:rPr>
              <a:t>id</a:t>
            </a:r>
            <a:r>
              <a:rPr lang="en-US" altLang="zh-CN" sz="1600" dirty="0">
                <a:latin typeface="Consolas" panose="020B0609020204030204" pitchFamily="49" charset="0"/>
              </a:rPr>
              <a:t>",</a:t>
            </a:r>
          </a:p>
          <a:p>
            <a:pPr>
              <a:lnSpc>
                <a:spcPct val="150000"/>
              </a:lnSpc>
            </a:pPr>
            <a:r>
              <a:rPr lang="en-US" altLang="zh-CN" sz="1600" dirty="0">
                <a:latin typeface="Consolas" panose="020B0609020204030204" pitchFamily="49" charset="0"/>
              </a:rPr>
              <a:t>  value </a:t>
            </a:r>
            <a:r>
              <a:rPr lang="en-US" altLang="zh-CN" sz="1600" dirty="0">
                <a:solidFill>
                  <a:srgbClr val="4B69C6"/>
                </a:solidFill>
                <a:latin typeface="Consolas" panose="020B0609020204030204" pitchFamily="49" charset="0"/>
              </a:rPr>
              <a:t>INT</a:t>
            </a:r>
            <a:r>
              <a:rPr lang="en-US" altLang="zh-CN" sz="1600" dirty="0">
                <a:latin typeface="Consolas" panose="020B0609020204030204" pitchFamily="49" charset="0"/>
              </a:rPr>
              <a:t> COMMENT "</a:t>
            </a:r>
            <a:r>
              <a:rPr lang="en-US" altLang="zh-CN" sz="1600" dirty="0">
                <a:solidFill>
                  <a:srgbClr val="448C27"/>
                </a:solidFill>
                <a:latin typeface="Consolas" panose="020B0609020204030204" pitchFamily="49" charset="0"/>
              </a:rPr>
              <a:t>value</a:t>
            </a:r>
            <a:r>
              <a:rPr lang="en-US" altLang="zh-CN" sz="1600" dirty="0">
                <a:latin typeface="Consolas" panose="020B0609020204030204" pitchFamily="49" charset="0"/>
              </a:rPr>
              <a:t>"</a:t>
            </a:r>
          </a:p>
          <a:p>
            <a:pPr>
              <a:lnSpc>
                <a:spcPct val="150000"/>
              </a:lnSpc>
            </a:pPr>
            <a:r>
              <a:rPr lang="en-US" altLang="zh-CN" sz="1600" dirty="0">
                <a:latin typeface="Consolas" panose="020B0609020204030204" pitchFamily="49" charset="0"/>
              </a:rPr>
              <a:t>)</a:t>
            </a:r>
          </a:p>
          <a:p>
            <a:pPr>
              <a:lnSpc>
                <a:spcPct val="150000"/>
              </a:lnSpc>
            </a:pPr>
            <a:r>
              <a:rPr lang="en-US" altLang="zh-CN" sz="1600" dirty="0">
                <a:solidFill>
                  <a:srgbClr val="4B69C6"/>
                </a:solidFill>
                <a:latin typeface="Consolas" panose="020B0609020204030204" pitchFamily="49" charset="0"/>
              </a:rPr>
              <a:t>UNIQUE KEY</a:t>
            </a:r>
            <a:r>
              <a:rPr lang="en-US" altLang="zh-CN" sz="1600" dirty="0">
                <a:latin typeface="Consolas" panose="020B0609020204030204" pitchFamily="49" charset="0"/>
              </a:rPr>
              <a:t>(ID)</a:t>
            </a:r>
          </a:p>
          <a:p>
            <a:pPr>
              <a:lnSpc>
                <a:spcPct val="150000"/>
              </a:lnSpc>
            </a:pPr>
            <a:r>
              <a:rPr lang="en-US" altLang="zh-CN" sz="1600" dirty="0">
                <a:solidFill>
                  <a:srgbClr val="4B69C6"/>
                </a:solidFill>
                <a:latin typeface="Consolas" panose="020B0609020204030204" pitchFamily="49" charset="0"/>
              </a:rPr>
              <a:t>DISTRIBUTED BY HASH</a:t>
            </a:r>
            <a:r>
              <a:rPr lang="en-US" altLang="zh-CN" sz="1600" dirty="0">
                <a:latin typeface="Consolas" panose="020B0609020204030204" pitchFamily="49" charset="0"/>
              </a:rPr>
              <a:t>(ID) BUCKETS </a:t>
            </a:r>
            <a:r>
              <a:rPr lang="en-US" altLang="zh-CN" sz="1600" dirty="0">
                <a:solidFill>
                  <a:srgbClr val="9C5D27"/>
                </a:solidFill>
                <a:latin typeface="Consolas" panose="020B0609020204030204" pitchFamily="49" charset="0"/>
              </a:rPr>
              <a:t>3</a:t>
            </a:r>
          </a:p>
        </p:txBody>
      </p:sp>
      <p:sp>
        <p:nvSpPr>
          <p:cNvPr id="17" name="文本框 16"/>
          <p:cNvSpPr txBox="1"/>
          <p:nvPr/>
        </p:nvSpPr>
        <p:spPr>
          <a:xfrm>
            <a:off x="819698" y="3632193"/>
            <a:ext cx="3950757" cy="307777"/>
          </a:xfrm>
          <a:prstGeom prst="rect">
            <a:avLst/>
          </a:prstGeom>
          <a:noFill/>
        </p:spPr>
        <p:txBody>
          <a:bodyPr wrap="square" rtlCol="0">
            <a:spAutoFit/>
          </a:bodyPr>
          <a:lstStyle/>
          <a:p>
            <a:r>
              <a:rPr lang="zh-CN" altLang="en-US" sz="1400" dirty="0"/>
              <a:t>用户能能够看到的数据如下表所示</a:t>
            </a:r>
          </a:p>
        </p:txBody>
      </p:sp>
      <p:graphicFrame>
        <p:nvGraphicFramePr>
          <p:cNvPr id="4" name="表格 3"/>
          <p:cNvGraphicFramePr>
            <a:graphicFrameLocks noGrp="1"/>
          </p:cNvGraphicFramePr>
          <p:nvPr>
            <p:extLst>
              <p:ext uri="{D42A27DB-BD31-4B8C-83A1-F6EECF244321}">
                <p14:modId xmlns:p14="http://schemas.microsoft.com/office/powerpoint/2010/main" val="3340849287"/>
              </p:ext>
            </p:extLst>
          </p:nvPr>
        </p:nvGraphicFramePr>
        <p:xfrm>
          <a:off x="851265" y="4080517"/>
          <a:ext cx="2710542" cy="1084800"/>
        </p:xfrm>
        <a:graphic>
          <a:graphicData uri="http://schemas.openxmlformats.org/drawingml/2006/table">
            <a:tbl>
              <a:tblPr firstRow="1" bandRow="1">
                <a:tableStyleId>{5C22544A-7EE6-4342-B048-85BDC9FD1C3A}</a:tableStyleId>
              </a:tblPr>
              <a:tblGrid>
                <a:gridCol w="1355271">
                  <a:extLst>
                    <a:ext uri="{9D8B030D-6E8A-4147-A177-3AD203B41FA5}">
                      <a16:colId xmlns:a16="http://schemas.microsoft.com/office/drawing/2014/main" val="998703799"/>
                    </a:ext>
                  </a:extLst>
                </a:gridCol>
                <a:gridCol w="1355271">
                  <a:extLst>
                    <a:ext uri="{9D8B030D-6E8A-4147-A177-3AD203B41FA5}">
                      <a16:colId xmlns:a16="http://schemas.microsoft.com/office/drawing/2014/main" val="534764373"/>
                    </a:ext>
                  </a:extLst>
                </a:gridCol>
              </a:tblGrid>
              <a:tr h="361600">
                <a:tc>
                  <a:txBody>
                    <a:bodyPr/>
                    <a:lstStyle/>
                    <a:p>
                      <a:pPr algn="ctr"/>
                      <a:r>
                        <a:rPr lang="en-US" altLang="zh-CN" sz="1600" dirty="0" smtClean="0"/>
                        <a:t>ID</a:t>
                      </a:r>
                      <a:endParaRPr lang="zh-CN" altLang="en-US" sz="1600" dirty="0"/>
                    </a:p>
                  </a:txBody>
                  <a:tcPr>
                    <a:solidFill>
                      <a:srgbClr val="C00000"/>
                    </a:solidFill>
                  </a:tcPr>
                </a:tc>
                <a:tc>
                  <a:txBody>
                    <a:bodyPr/>
                    <a:lstStyle/>
                    <a:p>
                      <a:pPr algn="ctr"/>
                      <a:r>
                        <a:rPr lang="en-US" altLang="zh-CN" sz="1600" dirty="0" smtClean="0"/>
                        <a:t>value</a:t>
                      </a:r>
                      <a:endParaRPr lang="zh-CN" altLang="en-US" sz="1600" dirty="0"/>
                    </a:p>
                  </a:txBody>
                  <a:tcPr>
                    <a:solidFill>
                      <a:srgbClr val="C00000"/>
                    </a:solidFill>
                  </a:tcPr>
                </a:tc>
                <a:extLst>
                  <a:ext uri="{0D108BD9-81ED-4DB2-BD59-A6C34878D82A}">
                    <a16:rowId xmlns:a16="http://schemas.microsoft.com/office/drawing/2014/main" val="682987865"/>
                  </a:ext>
                </a:extLst>
              </a:tr>
              <a:tr h="361600">
                <a:tc>
                  <a:txBody>
                    <a:bodyPr/>
                    <a:lstStyle/>
                    <a:p>
                      <a:pPr algn="ctr"/>
                      <a:r>
                        <a:rPr lang="en-US" altLang="zh-CN" sz="1600" dirty="0" smtClean="0"/>
                        <a:t>1</a:t>
                      </a:r>
                      <a:endParaRPr lang="zh-CN" altLang="en-US" sz="1600" dirty="0"/>
                    </a:p>
                  </a:txBody>
                  <a:tcPr>
                    <a:solidFill>
                      <a:schemeClr val="bg1">
                        <a:lumMod val="95000"/>
                      </a:schemeClr>
                    </a:solidFill>
                  </a:tcPr>
                </a:tc>
                <a:tc>
                  <a:txBody>
                    <a:bodyPr/>
                    <a:lstStyle/>
                    <a:p>
                      <a:pPr algn="ctr"/>
                      <a:r>
                        <a:rPr lang="en-US" altLang="zh-CN" sz="1600" dirty="0" smtClean="0"/>
                        <a:t>12</a:t>
                      </a:r>
                      <a:endParaRPr lang="zh-CN" altLang="en-US" sz="1600" dirty="0"/>
                    </a:p>
                  </a:txBody>
                  <a:tcPr>
                    <a:solidFill>
                      <a:schemeClr val="bg1">
                        <a:lumMod val="95000"/>
                      </a:schemeClr>
                    </a:solidFill>
                  </a:tcPr>
                </a:tc>
                <a:extLst>
                  <a:ext uri="{0D108BD9-81ED-4DB2-BD59-A6C34878D82A}">
                    <a16:rowId xmlns:a16="http://schemas.microsoft.com/office/drawing/2014/main" val="1409802830"/>
                  </a:ext>
                </a:extLst>
              </a:tr>
              <a:tr h="361600">
                <a:tc>
                  <a:txBody>
                    <a:bodyPr/>
                    <a:lstStyle/>
                    <a:p>
                      <a:pPr algn="ctr"/>
                      <a:r>
                        <a:rPr lang="en-US" altLang="zh-CN" sz="1600" dirty="0" smtClean="0"/>
                        <a:t>2</a:t>
                      </a:r>
                      <a:endParaRPr lang="zh-CN" altLang="en-US" sz="1600" dirty="0"/>
                    </a:p>
                  </a:txBody>
                  <a:tcPr>
                    <a:solidFill>
                      <a:schemeClr val="bg1">
                        <a:lumMod val="85000"/>
                      </a:schemeClr>
                    </a:solidFill>
                  </a:tcPr>
                </a:tc>
                <a:tc>
                  <a:txBody>
                    <a:bodyPr/>
                    <a:lstStyle/>
                    <a:p>
                      <a:pPr algn="ctr"/>
                      <a:r>
                        <a:rPr lang="en-US" altLang="zh-CN" sz="1600" dirty="0" smtClean="0"/>
                        <a:t>15</a:t>
                      </a:r>
                      <a:endParaRPr lang="zh-CN" altLang="en-US" sz="1600" dirty="0"/>
                    </a:p>
                  </a:txBody>
                  <a:tcPr>
                    <a:solidFill>
                      <a:schemeClr val="bg1">
                        <a:lumMod val="85000"/>
                      </a:schemeClr>
                    </a:solidFill>
                  </a:tcPr>
                </a:tc>
                <a:extLst>
                  <a:ext uri="{0D108BD9-81ED-4DB2-BD59-A6C34878D82A}">
                    <a16:rowId xmlns:a16="http://schemas.microsoft.com/office/drawing/2014/main" val="2789514742"/>
                  </a:ext>
                </a:extLst>
              </a:tr>
            </a:tbl>
          </a:graphicData>
        </a:graphic>
      </p:graphicFrame>
      <p:sp>
        <p:nvSpPr>
          <p:cNvPr id="22" name="文本框 21"/>
          <p:cNvSpPr txBox="1"/>
          <p:nvPr/>
        </p:nvSpPr>
        <p:spPr>
          <a:xfrm>
            <a:off x="6360279" y="4097720"/>
            <a:ext cx="5355771" cy="2077492"/>
          </a:xfrm>
          <a:prstGeom prst="rect">
            <a:avLst/>
          </a:prstGeom>
          <a:noFill/>
        </p:spPr>
        <p:txBody>
          <a:bodyPr wrap="square" rtlCol="0">
            <a:spAutoFit/>
          </a:bodyPr>
          <a:lstStyle/>
          <a:p>
            <a:pPr>
              <a:lnSpc>
                <a:spcPct val="150000"/>
              </a:lnSpc>
            </a:pPr>
            <a:r>
              <a:rPr lang="en-US" altLang="zh-CN" sz="1400" b="0" i="0" dirty="0">
                <a:solidFill>
                  <a:srgbClr val="525252"/>
                </a:solidFill>
                <a:effectLst/>
              </a:rPr>
              <a:t>        </a:t>
            </a:r>
            <a:r>
              <a:rPr lang="en-US" altLang="zh-CN" sz="1400" dirty="0" err="1">
                <a:effectLst/>
                <a:sym typeface="+mn-ea"/>
              </a:rPr>
              <a:t>StarRocks</a:t>
            </a:r>
            <a:r>
              <a:rPr lang="zh-CN" altLang="en-US" sz="1400" b="0" i="0" dirty="0">
                <a:effectLst/>
              </a:rPr>
              <a:t>存储内部会给每一个批次导入数据分配一个版本号</a:t>
            </a:r>
            <a:r>
              <a:rPr lang="en-US" altLang="zh-CN" sz="1400" b="0" i="0" dirty="0">
                <a:effectLst/>
              </a:rPr>
              <a:t>, </a:t>
            </a:r>
            <a:r>
              <a:rPr lang="zh-CN" altLang="en-US" sz="1400" b="0" i="0" dirty="0">
                <a:effectLst/>
              </a:rPr>
              <a:t>查询时</a:t>
            </a:r>
            <a:r>
              <a:rPr lang="en-US" altLang="zh-CN" sz="1400" b="0" i="0" dirty="0">
                <a:effectLst/>
              </a:rPr>
              <a:t>, </a:t>
            </a:r>
            <a:r>
              <a:rPr lang="zh-CN" altLang="en-US" sz="1400" b="0" i="0" dirty="0">
                <a:effectLst/>
              </a:rPr>
              <a:t>最大版本的数据胜</a:t>
            </a:r>
            <a:r>
              <a:rPr lang="zh-CN" altLang="en-US" sz="1400" b="0" i="0" dirty="0" smtClean="0">
                <a:effectLst/>
              </a:rPr>
              <a:t>出</a:t>
            </a:r>
            <a:r>
              <a:rPr lang="zh-CN" altLang="en-US" sz="1400" dirty="0" smtClean="0"/>
              <a:t>。</a:t>
            </a:r>
            <a:endParaRPr lang="en-US" altLang="zh-CN" sz="1400" dirty="0" smtClean="0"/>
          </a:p>
          <a:p>
            <a:pPr>
              <a:lnSpc>
                <a:spcPct val="150000"/>
              </a:lnSpc>
            </a:pPr>
            <a:endParaRPr lang="en-US" altLang="zh-CN" sz="1400" b="0" i="0" dirty="0" smtClean="0">
              <a:effectLst/>
            </a:endParaRPr>
          </a:p>
          <a:p>
            <a:pPr>
              <a:lnSpc>
                <a:spcPct val="150000"/>
              </a:lnSpc>
            </a:pPr>
            <a:r>
              <a:rPr lang="zh-CN" altLang="en-US" sz="1600" b="0" i="0" dirty="0" smtClean="0">
                <a:effectLst/>
                <a:latin typeface="微软雅黑" panose="020B0503020204020204" pitchFamily="34" charset="-122"/>
                <a:ea typeface="微软雅黑" panose="020B0503020204020204" pitchFamily="34" charset="-122"/>
              </a:rPr>
              <a:t>适用场景：</a:t>
            </a:r>
            <a:endParaRPr lang="en-US" altLang="zh-CN" sz="1600" b="0" i="0" dirty="0" smtClean="0">
              <a:effectLst/>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      </a:t>
            </a:r>
            <a:r>
              <a:rPr lang="zh-CN" altLang="en-US" sz="1400" b="0" i="0" dirty="0" smtClean="0">
                <a:effectLst/>
                <a:latin typeface="微软雅黑" panose="020B0503020204020204" pitchFamily="34" charset="-122"/>
                <a:ea typeface="微软雅黑" panose="020B0503020204020204" pitchFamily="34" charset="-122"/>
              </a:rPr>
              <a:t>该</a:t>
            </a:r>
            <a:r>
              <a:rPr lang="zh-CN" altLang="en-US" sz="1400" b="0" i="0" dirty="0">
                <a:effectLst/>
                <a:latin typeface="微软雅黑" panose="020B0503020204020204" pitchFamily="34" charset="-122"/>
                <a:ea typeface="微软雅黑" panose="020B0503020204020204" pitchFamily="34" charset="-122"/>
              </a:rPr>
              <a:t>模型适用于有大量更新需求且需要实时数据分析的场景</a:t>
            </a:r>
            <a:r>
              <a:rPr lang="zh-CN" altLang="en-US" sz="1400" b="0" i="0" dirty="0" smtClean="0">
                <a:effectLst/>
                <a:latin typeface="微软雅黑" panose="020B0503020204020204" pitchFamily="34" charset="-122"/>
                <a:ea typeface="微软雅黑" panose="020B0503020204020204" pitchFamily="34" charset="-122"/>
              </a:rPr>
              <a:t>。</a:t>
            </a:r>
            <a:endParaRPr lang="en-US" altLang="zh-CN" sz="1400" b="0" i="0" dirty="0" smtClean="0">
              <a:effectLst/>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但是无法利用</a:t>
            </a:r>
            <a:r>
              <a:rPr lang="en-US" altLang="zh-CN" sz="1400" dirty="0" smtClean="0">
                <a:latin typeface="微软雅黑" panose="020B0503020204020204" pitchFamily="34" charset="-122"/>
                <a:ea typeface="微软雅黑" panose="020B0503020204020204" pitchFamily="34" charset="-122"/>
              </a:rPr>
              <a:t>rollup</a:t>
            </a:r>
            <a:r>
              <a:rPr lang="zh-CN" altLang="en-US" sz="1400" dirty="0" smtClean="0">
                <a:latin typeface="微软雅黑" panose="020B0503020204020204" pitchFamily="34" charset="-122"/>
                <a:ea typeface="微软雅黑" panose="020B0503020204020204" pitchFamily="34" charset="-122"/>
              </a:rPr>
              <a:t>等预聚合带来的查询优势。</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9983553"/>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298085" y="1865688"/>
            <a:ext cx="5660168" cy="2154343"/>
          </a:xfrm>
          <a:prstGeom prst="rect">
            <a:avLst/>
          </a:prstGeom>
        </p:spPr>
      </p:pic>
      <p:sp>
        <p:nvSpPr>
          <p:cNvPr id="2" name="标题 1"/>
          <p:cNvSpPr>
            <a:spLocks noGrp="1"/>
          </p:cNvSpPr>
          <p:nvPr>
            <p:ph type="title"/>
          </p:nvPr>
        </p:nvSpPr>
        <p:spPr/>
        <p:txBody>
          <a:bodyPr>
            <a:normAutofit/>
          </a:bodyPr>
          <a:lstStyle/>
          <a:p>
            <a:r>
              <a:rPr lang="en-US" altLang="zh-CN" dirty="0" smtClean="0"/>
              <a:t>1</a:t>
            </a:r>
            <a:r>
              <a:rPr lang="zh-CN" altLang="en-US" dirty="0" smtClean="0"/>
              <a:t>、</a:t>
            </a:r>
            <a:r>
              <a:rPr lang="zh-CN" altLang="en-US" dirty="0"/>
              <a:t>建</a:t>
            </a:r>
            <a:r>
              <a:rPr lang="zh-CN" altLang="en-US" dirty="0" smtClean="0"/>
              <a:t>表</a:t>
            </a:r>
            <a:r>
              <a:rPr lang="en-US" altLang="zh-CN" dirty="0" smtClean="0"/>
              <a:t>-</a:t>
            </a:r>
            <a:r>
              <a:rPr lang="zh-CN" altLang="en-US" dirty="0" smtClean="0"/>
              <a:t>主键 </a:t>
            </a:r>
            <a:r>
              <a:rPr lang="en-US" altLang="zh-CN" dirty="0" smtClean="0"/>
              <a:t>(Primary </a:t>
            </a:r>
            <a:r>
              <a:rPr lang="en-US" altLang="zh-CN" dirty="0"/>
              <a:t>K</a:t>
            </a:r>
            <a:r>
              <a:rPr lang="en-US" altLang="zh-CN" dirty="0" smtClean="0"/>
              <a:t>ey)</a:t>
            </a:r>
            <a:r>
              <a:rPr lang="zh-CN" altLang="en-US" dirty="0" smtClean="0"/>
              <a:t>模型</a:t>
            </a:r>
            <a:endParaRPr lang="zh-CN" altLang="en-US" dirty="0"/>
          </a:p>
        </p:txBody>
      </p:sp>
      <p:sp>
        <p:nvSpPr>
          <p:cNvPr id="19" name="圆角矩形 18"/>
          <p:cNvSpPr/>
          <p:nvPr/>
        </p:nvSpPr>
        <p:spPr>
          <a:xfrm>
            <a:off x="648538" y="4847106"/>
            <a:ext cx="4776315" cy="63464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200" dirty="0" smtClean="0">
                <a:solidFill>
                  <a:srgbClr val="525252"/>
                </a:solidFill>
              </a:rPr>
              <a:t>Tips</a:t>
            </a:r>
            <a:r>
              <a:rPr lang="zh-CN" altLang="en-US" sz="1200" dirty="0" smtClean="0">
                <a:solidFill>
                  <a:srgbClr val="525252"/>
                </a:solidFill>
              </a:rPr>
              <a:t>：目前不区分</a:t>
            </a:r>
            <a:r>
              <a:rPr lang="en-US" altLang="zh-CN" sz="1200" dirty="0" smtClean="0">
                <a:solidFill>
                  <a:srgbClr val="525252"/>
                </a:solidFill>
              </a:rPr>
              <a:t>insert/</a:t>
            </a:r>
            <a:r>
              <a:rPr lang="en-US" altLang="zh-CN" sz="1200" dirty="0" err="1" smtClean="0">
                <a:solidFill>
                  <a:srgbClr val="525252"/>
                </a:solidFill>
              </a:rPr>
              <a:t>upsert</a:t>
            </a:r>
            <a:r>
              <a:rPr lang="zh-CN" altLang="en-US" sz="1200" dirty="0" smtClean="0">
                <a:solidFill>
                  <a:srgbClr val="525252"/>
                </a:solidFill>
              </a:rPr>
              <a:t>，所有操作默认是</a:t>
            </a:r>
            <a:r>
              <a:rPr lang="en-US" altLang="zh-CN" sz="1200" dirty="0" err="1" smtClean="0">
                <a:solidFill>
                  <a:srgbClr val="525252"/>
                </a:solidFill>
              </a:rPr>
              <a:t>upsert</a:t>
            </a:r>
            <a:r>
              <a:rPr lang="zh-CN" altLang="en-US" sz="1200" dirty="0" smtClean="0">
                <a:solidFill>
                  <a:srgbClr val="525252"/>
                </a:solidFill>
              </a:rPr>
              <a:t>操作</a:t>
            </a:r>
            <a:endParaRPr lang="en-US" altLang="zh-CN" sz="1200" dirty="0" smtClean="0">
              <a:solidFill>
                <a:srgbClr val="525252"/>
              </a:solidFill>
            </a:endParaRPr>
          </a:p>
          <a:p>
            <a:pPr>
              <a:lnSpc>
                <a:spcPct val="150000"/>
              </a:lnSpc>
            </a:pPr>
            <a:r>
              <a:rPr lang="en-US" altLang="zh-CN" sz="1200" dirty="0">
                <a:solidFill>
                  <a:srgbClr val="525252"/>
                </a:solidFill>
              </a:rPr>
              <a:t> </a:t>
            </a:r>
            <a:r>
              <a:rPr lang="en-US" altLang="zh-CN" sz="1200" dirty="0" smtClean="0">
                <a:solidFill>
                  <a:srgbClr val="525252"/>
                </a:solidFill>
              </a:rPr>
              <a:t>         </a:t>
            </a:r>
            <a:r>
              <a:rPr lang="zh-CN" altLang="en-US" sz="1200" dirty="0" smtClean="0">
                <a:solidFill>
                  <a:srgbClr val="525252"/>
                </a:solidFill>
              </a:rPr>
              <a:t>导入中同时支持</a:t>
            </a:r>
            <a:r>
              <a:rPr lang="en-US" altLang="zh-CN" sz="1200" dirty="0" err="1" smtClean="0">
                <a:solidFill>
                  <a:srgbClr val="525252"/>
                </a:solidFill>
              </a:rPr>
              <a:t>upsert</a:t>
            </a:r>
            <a:r>
              <a:rPr lang="zh-CN" altLang="en-US" sz="1200" dirty="0" smtClean="0">
                <a:solidFill>
                  <a:srgbClr val="525252"/>
                </a:solidFill>
              </a:rPr>
              <a:t>和</a:t>
            </a:r>
            <a:r>
              <a:rPr lang="en-US" altLang="zh-CN" sz="1200" dirty="0" smtClean="0">
                <a:solidFill>
                  <a:srgbClr val="525252"/>
                </a:solidFill>
              </a:rPr>
              <a:t>delete</a:t>
            </a:r>
            <a:r>
              <a:rPr lang="zh-CN" altLang="en-US" sz="1200" dirty="0" smtClean="0">
                <a:solidFill>
                  <a:srgbClr val="525252"/>
                </a:solidFill>
              </a:rPr>
              <a:t>，加入特殊字段</a:t>
            </a:r>
            <a:r>
              <a:rPr lang="en-US" altLang="zh-CN" sz="1200" dirty="0" smtClean="0">
                <a:solidFill>
                  <a:srgbClr val="525252"/>
                </a:solidFill>
              </a:rPr>
              <a:t>_op</a:t>
            </a:r>
            <a:endParaRPr lang="zh-CN" altLang="en-US" sz="1200" dirty="0">
              <a:solidFill>
                <a:srgbClr val="525252"/>
              </a:solidFill>
            </a:endParaRPr>
          </a:p>
        </p:txBody>
      </p:sp>
      <p:sp>
        <p:nvSpPr>
          <p:cNvPr id="13" name="文本框 12"/>
          <p:cNvSpPr txBox="1"/>
          <p:nvPr/>
        </p:nvSpPr>
        <p:spPr>
          <a:xfrm>
            <a:off x="6255813" y="739697"/>
            <a:ext cx="4653887" cy="2677656"/>
          </a:xfrm>
          <a:prstGeom prst="rect">
            <a:avLst/>
          </a:prstGeom>
          <a:noFill/>
        </p:spPr>
        <p:txBody>
          <a:bodyPr wrap="square" rtlCol="0">
            <a:spAutoFit/>
          </a:bodyPr>
          <a:lstStyle/>
          <a:p>
            <a:pPr>
              <a:lnSpc>
                <a:spcPct val="150000"/>
              </a:lnSpc>
            </a:pPr>
            <a:r>
              <a:rPr lang="en-US" altLang="zh-CN" sz="1600" dirty="0">
                <a:solidFill>
                  <a:srgbClr val="4B69C6"/>
                </a:solidFill>
                <a:latin typeface="Consolas" panose="020B0609020204030204" pitchFamily="49" charset="0"/>
              </a:rPr>
              <a:t>CREATE TABLE IF NOT EXISTS </a:t>
            </a:r>
            <a:r>
              <a:rPr lang="en-US" altLang="zh-CN" sz="1600" dirty="0" err="1">
                <a:latin typeface="Consolas" panose="020B0609020204030204" pitchFamily="49" charset="0"/>
              </a:rPr>
              <a:t>update_tbl</a:t>
            </a:r>
            <a:r>
              <a:rPr lang="en-US" altLang="zh-CN" sz="1600" dirty="0">
                <a:latin typeface="Consolas" panose="020B0609020204030204" pitchFamily="49" charset="0"/>
              </a:rPr>
              <a:t> </a:t>
            </a:r>
          </a:p>
          <a:p>
            <a:pPr>
              <a:lnSpc>
                <a:spcPct val="150000"/>
              </a:lnSpc>
            </a:pPr>
            <a:r>
              <a:rPr lang="en-US" altLang="zh-CN" sz="1600" dirty="0">
                <a:latin typeface="Consolas" panose="020B0609020204030204" pitchFamily="49" charset="0"/>
              </a:rPr>
              <a:t>(</a:t>
            </a:r>
          </a:p>
          <a:p>
            <a:pPr>
              <a:lnSpc>
                <a:spcPct val="150000"/>
              </a:lnSpc>
            </a:pPr>
            <a:r>
              <a:rPr lang="en-US" altLang="zh-CN" sz="1600" dirty="0">
                <a:latin typeface="Consolas" panose="020B0609020204030204" pitchFamily="49" charset="0"/>
              </a:rPr>
              <a:t>  ID </a:t>
            </a:r>
            <a:r>
              <a:rPr lang="en-US" altLang="zh-CN" sz="1600" dirty="0">
                <a:solidFill>
                  <a:srgbClr val="4B69C6"/>
                </a:solidFill>
                <a:latin typeface="Consolas" panose="020B0609020204030204" pitchFamily="49" charset="0"/>
              </a:rPr>
              <a:t>BIGINT NOT NULL </a:t>
            </a:r>
            <a:r>
              <a:rPr lang="en-US" altLang="zh-CN" sz="1600" dirty="0">
                <a:latin typeface="Consolas" panose="020B0609020204030204" pitchFamily="49" charset="0"/>
              </a:rPr>
              <a:t>COMMENT "</a:t>
            </a:r>
            <a:r>
              <a:rPr lang="en-US" altLang="zh-CN" sz="1600" dirty="0">
                <a:solidFill>
                  <a:srgbClr val="448C27"/>
                </a:solidFill>
                <a:latin typeface="Consolas" panose="020B0609020204030204" pitchFamily="49" charset="0"/>
              </a:rPr>
              <a:t>id</a:t>
            </a:r>
            <a:r>
              <a:rPr lang="en-US" altLang="zh-CN" sz="1600" dirty="0">
                <a:latin typeface="Consolas" panose="020B0609020204030204" pitchFamily="49" charset="0"/>
              </a:rPr>
              <a:t>",</a:t>
            </a:r>
          </a:p>
          <a:p>
            <a:pPr>
              <a:lnSpc>
                <a:spcPct val="150000"/>
              </a:lnSpc>
            </a:pPr>
            <a:r>
              <a:rPr lang="en-US" altLang="zh-CN" sz="1600" dirty="0">
                <a:latin typeface="Consolas" panose="020B0609020204030204" pitchFamily="49" charset="0"/>
              </a:rPr>
              <a:t>  value </a:t>
            </a:r>
            <a:r>
              <a:rPr lang="en-US" altLang="zh-CN" sz="1600" dirty="0">
                <a:solidFill>
                  <a:srgbClr val="4B69C6"/>
                </a:solidFill>
                <a:latin typeface="Consolas" panose="020B0609020204030204" pitchFamily="49" charset="0"/>
              </a:rPr>
              <a:t>INT</a:t>
            </a:r>
            <a:r>
              <a:rPr lang="en-US" altLang="zh-CN" sz="1600" dirty="0">
                <a:latin typeface="Consolas" panose="020B0609020204030204" pitchFamily="49" charset="0"/>
              </a:rPr>
              <a:t> COMMENT "</a:t>
            </a:r>
            <a:r>
              <a:rPr lang="en-US" altLang="zh-CN" sz="1600" dirty="0">
                <a:solidFill>
                  <a:srgbClr val="448C27"/>
                </a:solidFill>
                <a:latin typeface="Consolas" panose="020B0609020204030204" pitchFamily="49" charset="0"/>
              </a:rPr>
              <a:t>value</a:t>
            </a:r>
            <a:r>
              <a:rPr lang="en-US" altLang="zh-CN" sz="1600" dirty="0">
                <a:latin typeface="Consolas" panose="020B0609020204030204" pitchFamily="49" charset="0"/>
              </a:rPr>
              <a:t>"</a:t>
            </a:r>
          </a:p>
          <a:p>
            <a:pPr>
              <a:lnSpc>
                <a:spcPct val="150000"/>
              </a:lnSpc>
            </a:pPr>
            <a:r>
              <a:rPr lang="en-US" altLang="zh-CN" sz="1600" dirty="0">
                <a:latin typeface="Consolas" panose="020B0609020204030204" pitchFamily="49" charset="0"/>
              </a:rPr>
              <a:t>)</a:t>
            </a:r>
          </a:p>
          <a:p>
            <a:pPr>
              <a:lnSpc>
                <a:spcPct val="150000"/>
              </a:lnSpc>
            </a:pPr>
            <a:r>
              <a:rPr lang="en-US" altLang="zh-CN" sz="1600" dirty="0" smtClean="0">
                <a:solidFill>
                  <a:srgbClr val="4B69C6"/>
                </a:solidFill>
                <a:latin typeface="Consolas" panose="020B0609020204030204" pitchFamily="49" charset="0"/>
              </a:rPr>
              <a:t>PRIMARY </a:t>
            </a:r>
            <a:r>
              <a:rPr lang="en-US" altLang="zh-CN" sz="1600" dirty="0">
                <a:solidFill>
                  <a:srgbClr val="4B69C6"/>
                </a:solidFill>
                <a:latin typeface="Consolas" panose="020B0609020204030204" pitchFamily="49" charset="0"/>
              </a:rPr>
              <a:t>KEY</a:t>
            </a:r>
            <a:r>
              <a:rPr lang="en-US" altLang="zh-CN" sz="1600" dirty="0">
                <a:latin typeface="Consolas" panose="020B0609020204030204" pitchFamily="49" charset="0"/>
              </a:rPr>
              <a:t>(ID)</a:t>
            </a:r>
          </a:p>
          <a:p>
            <a:pPr>
              <a:lnSpc>
                <a:spcPct val="150000"/>
              </a:lnSpc>
            </a:pPr>
            <a:r>
              <a:rPr lang="en-US" altLang="zh-CN" sz="1600" dirty="0">
                <a:solidFill>
                  <a:srgbClr val="4B69C6"/>
                </a:solidFill>
                <a:latin typeface="Consolas" panose="020B0609020204030204" pitchFamily="49" charset="0"/>
              </a:rPr>
              <a:t>DISTRIBUTED BY HASH</a:t>
            </a:r>
            <a:r>
              <a:rPr lang="en-US" altLang="zh-CN" sz="1600" dirty="0">
                <a:latin typeface="Consolas" panose="020B0609020204030204" pitchFamily="49" charset="0"/>
              </a:rPr>
              <a:t>(ID) BUCKETS </a:t>
            </a:r>
            <a:r>
              <a:rPr lang="en-US" altLang="zh-CN" sz="1600" dirty="0">
                <a:solidFill>
                  <a:srgbClr val="9C5D27"/>
                </a:solidFill>
                <a:latin typeface="Consolas" panose="020B0609020204030204" pitchFamily="49" charset="0"/>
              </a:rPr>
              <a:t>3</a:t>
            </a:r>
          </a:p>
        </p:txBody>
      </p:sp>
      <p:sp>
        <p:nvSpPr>
          <p:cNvPr id="22" name="文本框 21"/>
          <p:cNvSpPr txBox="1"/>
          <p:nvPr/>
        </p:nvSpPr>
        <p:spPr>
          <a:xfrm>
            <a:off x="5958254" y="3323612"/>
            <a:ext cx="6233746" cy="3046988"/>
          </a:xfrm>
          <a:prstGeom prst="rect">
            <a:avLst/>
          </a:prstGeom>
          <a:noFill/>
        </p:spPr>
        <p:txBody>
          <a:bodyPr wrap="square" rtlCol="0">
            <a:spAutoFit/>
          </a:bodyPr>
          <a:lstStyle/>
          <a:p>
            <a:pPr>
              <a:lnSpc>
                <a:spcPct val="150000"/>
              </a:lnSpc>
            </a:pPr>
            <a:r>
              <a:rPr lang="zh-CN" altLang="en-US" sz="1600" b="0" i="0" dirty="0" smtClean="0">
                <a:effectLst/>
                <a:latin typeface="微软雅黑" panose="020B0503020204020204" pitchFamily="34" charset="-122"/>
                <a:ea typeface="微软雅黑" panose="020B0503020204020204" pitchFamily="34" charset="-122"/>
              </a:rPr>
              <a:t>适用场景：</a:t>
            </a:r>
            <a:endParaRPr lang="en-US" altLang="zh-CN" sz="1600" b="0" i="0" dirty="0" smtClean="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400" dirty="0" smtClean="0">
                <a:latin typeface="微软雅黑" panose="020B0503020204020204" pitchFamily="34" charset="-122"/>
                <a:ea typeface="微软雅黑" panose="020B0503020204020204" pitchFamily="34" charset="-122"/>
              </a:rPr>
              <a:t>需要对数据进行实时</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频繁更新场景，在数据更新的同时带来更高的查询性能。</a:t>
            </a:r>
            <a:endParaRPr lang="en-US" altLang="zh-CN" sz="14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400" b="0" i="0" dirty="0" smtClean="0">
                <a:effectLst/>
                <a:latin typeface="微软雅黑" panose="020B0503020204020204" pitchFamily="34" charset="-122"/>
                <a:ea typeface="微软雅黑" panose="020B0503020204020204" pitchFamily="34" charset="-122"/>
              </a:rPr>
              <a:t> </a:t>
            </a:r>
            <a:r>
              <a:rPr lang="zh-CN" altLang="en-US" sz="1400" b="0" i="0" dirty="0" smtClean="0">
                <a:effectLst/>
                <a:latin typeface="微软雅黑" panose="020B0503020204020204" pitchFamily="34" charset="-122"/>
                <a:ea typeface="微软雅黑" panose="020B0503020204020204" pitchFamily="34" charset="-122"/>
              </a:rPr>
              <a:t>数据有冷热特征</a:t>
            </a:r>
            <a:endParaRPr lang="en-US" altLang="zh-CN" sz="1400" b="0" i="0" dirty="0" smtClean="0">
              <a:effectLst/>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大宽表</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数百到数千列</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。主键只占整个数据的很小一部分</a:t>
            </a:r>
            <a:r>
              <a:rPr lang="zh-CN" altLang="en-US" sz="1400" dirty="0" smtClean="0">
                <a:latin typeface="微软雅黑" panose="020B0503020204020204" pitchFamily="34" charset="-122"/>
                <a:ea typeface="微软雅黑" panose="020B0503020204020204" pitchFamily="34" charset="-122"/>
              </a:rPr>
              <a:t>，内存开销较低</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  </a:t>
            </a:r>
          </a:p>
          <a:p>
            <a:pPr marL="285750" indent="-285750">
              <a:lnSpc>
                <a:spcPct val="150000"/>
              </a:lnSpc>
              <a:buFont typeface="Wingdings" panose="05000000000000000000" pitchFamily="2" charset="2"/>
              <a:buChar char="p"/>
            </a:pPr>
            <a:r>
              <a:rPr lang="zh-CN" altLang="en-US" sz="1400" dirty="0" smtClean="0">
                <a:latin typeface="微软雅黑" panose="020B0503020204020204" pitchFamily="34" charset="-122"/>
                <a:ea typeface="微软雅黑" panose="020B0503020204020204" pitchFamily="34" charset="-122"/>
              </a:rPr>
              <a:t>不适合主键很多的场景，在导入数据时会加载主键索引到内存，对内存要求比较高。</a:t>
            </a:r>
            <a:endParaRPr lang="en-US" altLang="zh-CN" sz="14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400" dirty="0">
                <a:latin typeface="微软雅黑" panose="020B0503020204020204" pitchFamily="34" charset="-122"/>
                <a:ea typeface="微软雅黑" panose="020B0503020204020204" pitchFamily="34" charset="-122"/>
              </a:rPr>
              <a:t>暂不支持</a:t>
            </a:r>
            <a:r>
              <a:rPr lang="en-US" altLang="zh-CN" sz="1400" dirty="0">
                <a:latin typeface="微软雅黑" panose="020B0503020204020204" pitchFamily="34" charset="-122"/>
                <a:ea typeface="微软雅黑" panose="020B0503020204020204" pitchFamily="34" charset="-122"/>
              </a:rPr>
              <a:t>rollup index</a:t>
            </a:r>
            <a:r>
              <a:rPr lang="zh-CN" altLang="en-US" sz="1400" dirty="0">
                <a:latin typeface="微软雅黑" panose="020B0503020204020204" pitchFamily="34" charset="-122"/>
                <a:ea typeface="微软雅黑" panose="020B0503020204020204" pitchFamily="34" charset="-122"/>
              </a:rPr>
              <a:t>和物化</a:t>
            </a:r>
            <a:r>
              <a:rPr lang="zh-CN" altLang="en-US" sz="1400" dirty="0" smtClean="0">
                <a:latin typeface="微软雅黑" panose="020B0503020204020204" pitchFamily="34" charset="-122"/>
                <a:ea typeface="微软雅黑" panose="020B0503020204020204" pitchFamily="34" charset="-122"/>
              </a:rPr>
              <a:t>视图、不支持部分列更新</a:t>
            </a:r>
            <a:endParaRPr lang="en-US" altLang="zh-CN" sz="1400" dirty="0">
              <a:latin typeface="微软雅黑" panose="020B0503020204020204" pitchFamily="34" charset="-122"/>
              <a:ea typeface="微软雅黑" panose="020B0503020204020204" pitchFamily="34" charset="-122"/>
            </a:endParaRPr>
          </a:p>
          <a:p>
            <a:pPr>
              <a:lnSpc>
                <a:spcPct val="150000"/>
              </a:lnSpc>
            </a:pPr>
            <a:endParaRPr lang="zh-CN" altLang="en-US" sz="1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380392" y="6376474"/>
            <a:ext cx="10190284" cy="307777"/>
          </a:xfrm>
          <a:prstGeom prst="rect">
            <a:avLst/>
          </a:prstGeom>
          <a:noFill/>
        </p:spPr>
        <p:txBody>
          <a:bodyPr wrap="square" rtlCol="0">
            <a:spAutoFit/>
          </a:bodyPr>
          <a:lstStyle/>
          <a:p>
            <a:r>
              <a:rPr lang="zh-CN" altLang="en-US" sz="1400" dirty="0" smtClean="0"/>
              <a:t>官方文档：</a:t>
            </a:r>
            <a:r>
              <a:rPr lang="en-US" altLang="zh-CN" sz="1400" dirty="0" smtClean="0"/>
              <a:t>https</a:t>
            </a:r>
            <a:r>
              <a:rPr lang="en-US" altLang="zh-CN" sz="1400" dirty="0"/>
              <a:t>://docs.starrocks.com/zh-cn/main/table_design/Data_model#%E4%B8%BB%E9%94%AE%E6%A8%A1%E5%9E%8B</a:t>
            </a:r>
            <a:endParaRPr lang="zh-CN" altLang="en-US" sz="1400" dirty="0"/>
          </a:p>
        </p:txBody>
      </p:sp>
      <p:sp>
        <p:nvSpPr>
          <p:cNvPr id="3" name="文本框 2"/>
          <p:cNvSpPr txBox="1"/>
          <p:nvPr/>
        </p:nvSpPr>
        <p:spPr>
          <a:xfrm>
            <a:off x="498566" y="1099038"/>
            <a:ext cx="4662519" cy="369332"/>
          </a:xfrm>
          <a:prstGeom prst="rect">
            <a:avLst/>
          </a:prstGeom>
          <a:noFill/>
        </p:spPr>
        <p:txBody>
          <a:bodyPr wrap="square" rtlCol="0">
            <a:spAutoFit/>
          </a:bodyPr>
          <a:lstStyle/>
          <a:p>
            <a:r>
              <a:rPr lang="zh-CN" altLang="en-US" dirty="0" smtClean="0">
                <a:solidFill>
                  <a:srgbClr val="FF0000"/>
                </a:solidFill>
              </a:rPr>
              <a:t>当前处于试用阶段，暂时不建议生产上使用</a:t>
            </a:r>
            <a:endParaRPr lang="zh-CN" altLang="en-US" dirty="0">
              <a:solidFill>
                <a:srgbClr val="FF0000"/>
              </a:solidFill>
            </a:endParaRPr>
          </a:p>
        </p:txBody>
      </p:sp>
    </p:spTree>
    <p:extLst>
      <p:ext uri="{BB962C8B-B14F-4D97-AF65-F5344CB8AC3E}">
        <p14:creationId xmlns:p14="http://schemas.microsoft.com/office/powerpoint/2010/main" val="3797639932"/>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607629" y="5111931"/>
            <a:ext cx="4406537" cy="644434"/>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05" name="分区分桶1.png" descr="分区分桶1.png"/>
          <p:cNvPicPr>
            <a:picLocks noChangeAspect="1"/>
          </p:cNvPicPr>
          <p:nvPr/>
        </p:nvPicPr>
        <p:blipFill>
          <a:blip r:embed="rId3">
            <a:extLst/>
          </a:blip>
          <a:stretch>
            <a:fillRect/>
          </a:stretch>
        </p:blipFill>
        <p:spPr>
          <a:xfrm>
            <a:off x="5684034" y="1386432"/>
            <a:ext cx="6006683" cy="3172505"/>
          </a:xfrm>
          <a:prstGeom prst="rect">
            <a:avLst/>
          </a:prstGeom>
          <a:ln w="12700">
            <a:miter lim="400000"/>
          </a:ln>
        </p:spPr>
      </p:pic>
      <p:sp>
        <p:nvSpPr>
          <p:cNvPr id="2" name="标题 1"/>
          <p:cNvSpPr>
            <a:spLocks noGrp="1"/>
          </p:cNvSpPr>
          <p:nvPr>
            <p:ph type="title"/>
          </p:nvPr>
        </p:nvSpPr>
        <p:spPr/>
        <p:txBody>
          <a:bodyPr/>
          <a:lstStyle/>
          <a:p>
            <a:r>
              <a:rPr lang="en-US" altLang="zh-CN" dirty="0" smtClean="0"/>
              <a:t>1</a:t>
            </a:r>
            <a:r>
              <a:rPr lang="zh-CN" altLang="en-US" dirty="0" smtClean="0"/>
              <a:t>、建表 </a:t>
            </a:r>
            <a:r>
              <a:rPr lang="en-US" altLang="zh-CN" dirty="0" smtClean="0"/>
              <a:t>– </a:t>
            </a:r>
            <a:r>
              <a:rPr lang="zh-CN" altLang="en-US" dirty="0" smtClean="0"/>
              <a:t>数据分布</a:t>
            </a:r>
            <a:endParaRPr lang="zh-CN" altLang="en-US" dirty="0"/>
          </a:p>
        </p:txBody>
      </p:sp>
      <p:sp>
        <p:nvSpPr>
          <p:cNvPr id="706" name="Partition 是数据导入和备份恢复的最小逻辑单位…"/>
          <p:cNvSpPr txBox="1">
            <a:spLocks noGrp="1"/>
          </p:cNvSpPr>
          <p:nvPr>
            <p:ph type="body" sz="quarter" idx="4294967295"/>
          </p:nvPr>
        </p:nvSpPr>
        <p:spPr>
          <a:xfrm>
            <a:off x="6817362" y="5111931"/>
            <a:ext cx="4108990" cy="644434"/>
          </a:xfrm>
          <a:prstGeom prst="rect">
            <a:avLst/>
          </a:prstGeom>
        </p:spPr>
        <p:txBody>
          <a:bodyPr vert="horz" lIns="12700" tIns="12700" rIns="12700" bIns="12700" rtlCol="0">
            <a:noAutofit/>
          </a:bodyPr>
          <a:lstStyle/>
          <a:p>
            <a:pPr marL="0" indent="0" defTabSz="135826">
              <a:lnSpc>
                <a:spcPct val="150000"/>
              </a:lnSpc>
              <a:spcBef>
                <a:spcPts val="0"/>
              </a:spcBef>
              <a:buNone/>
              <a:defRPr sz="4371">
                <a:solidFill>
                  <a:srgbClr val="454545"/>
                </a:solidFill>
                <a:latin typeface="Times New Roman"/>
                <a:ea typeface="Times New Roman"/>
                <a:cs typeface="Times New Roman"/>
                <a:sym typeface="Times New Roman"/>
              </a:defRPr>
            </a:pPr>
            <a:r>
              <a:rPr sz="1400" dirty="0"/>
              <a:t>Partition </a:t>
            </a:r>
            <a:r>
              <a:rPr sz="1400" dirty="0" err="1"/>
              <a:t>是数据导入和备份恢复的最小逻辑单位</a:t>
            </a:r>
            <a:endParaRPr sz="1400" dirty="0"/>
          </a:p>
          <a:p>
            <a:pPr marL="0" indent="0" defTabSz="135826">
              <a:lnSpc>
                <a:spcPct val="150000"/>
              </a:lnSpc>
              <a:spcBef>
                <a:spcPts val="0"/>
              </a:spcBef>
              <a:buNone/>
              <a:defRPr sz="4371">
                <a:solidFill>
                  <a:srgbClr val="454545"/>
                </a:solidFill>
                <a:latin typeface="Times New Roman"/>
                <a:ea typeface="Times New Roman"/>
                <a:cs typeface="Times New Roman"/>
                <a:sym typeface="Times New Roman"/>
              </a:defRPr>
            </a:pPr>
            <a:r>
              <a:rPr sz="1400" dirty="0"/>
              <a:t>Tablet </a:t>
            </a:r>
            <a:r>
              <a:rPr sz="1400" dirty="0" err="1"/>
              <a:t>是数据复制和均衡的最小物理单位</a:t>
            </a:r>
            <a:endParaRPr sz="1400" dirty="0"/>
          </a:p>
        </p:txBody>
      </p:sp>
      <p:sp>
        <p:nvSpPr>
          <p:cNvPr id="3" name="文本框 2"/>
          <p:cNvSpPr txBox="1"/>
          <p:nvPr/>
        </p:nvSpPr>
        <p:spPr>
          <a:xfrm>
            <a:off x="437242" y="1040752"/>
            <a:ext cx="5141926" cy="5241435"/>
          </a:xfrm>
          <a:prstGeom prst="rect">
            <a:avLst/>
          </a:prstGeom>
          <a:noFill/>
        </p:spPr>
        <p:txBody>
          <a:bodyPr wrap="square" rtlCol="0">
            <a:spAutoFit/>
          </a:bodyPr>
          <a:lstStyle/>
          <a:p>
            <a:r>
              <a:rPr lang="zh-CN" altLang="en-US" sz="1400" dirty="0" smtClean="0"/>
              <a:t>分区：当前只支持整型和时间类型的列</a:t>
            </a:r>
            <a:endParaRPr lang="en-US" altLang="zh-CN" sz="1400" dirty="0" smtClean="0"/>
          </a:p>
          <a:p>
            <a:pPr>
              <a:lnSpc>
                <a:spcPct val="110000"/>
              </a:lnSpc>
              <a:spcBef>
                <a:spcPts val="600"/>
              </a:spcBef>
            </a:pP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PARTITION BY </a:t>
            </a:r>
            <a:r>
              <a:rPr lang="en-US" altLang="zh-CN" sz="1100" dirty="0" smtClean="0">
                <a:latin typeface="微软雅黑" panose="020B0503020204020204" pitchFamily="34" charset="-122"/>
                <a:ea typeface="微软雅黑" panose="020B0503020204020204" pitchFamily="34" charset="-122"/>
                <a:cs typeface="Times New Roman" panose="02020603050405020304" pitchFamily="18" charset="0"/>
              </a:rPr>
              <a:t>RANGE(</a:t>
            </a:r>
            <a:r>
              <a:rPr lang="en-US" altLang="zh-CN" sz="1100" dirty="0" err="1" smtClean="0">
                <a:latin typeface="微软雅黑" panose="020B0503020204020204" pitchFamily="34" charset="-122"/>
                <a:ea typeface="微软雅黑" panose="020B0503020204020204" pitchFamily="34" charset="-122"/>
                <a:cs typeface="Times New Roman" panose="02020603050405020304" pitchFamily="18" charset="0"/>
              </a:rPr>
              <a:t>inc_day</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a:t>
            </a:r>
          </a:p>
          <a:p>
            <a:pPr>
              <a:lnSpc>
                <a:spcPct val="110000"/>
              </a:lnSpc>
              <a:spcBef>
                <a:spcPts val="600"/>
              </a:spcBef>
            </a:pPr>
            <a:r>
              <a:rPr lang="en-US" altLang="zh-CN" sz="1100" dirty="0" smtClean="0">
                <a:latin typeface="微软雅黑" panose="020B0503020204020204" pitchFamily="34" charset="-122"/>
                <a:ea typeface="微软雅黑" panose="020B0503020204020204" pitchFamily="34" charset="-122"/>
                <a:cs typeface="Times New Roman" panose="02020603050405020304" pitchFamily="18" charset="0"/>
              </a:rPr>
              <a:t>( PARTITION p202106 </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VALUES LESS THAN (</a:t>
            </a:r>
            <a:r>
              <a:rPr lang="en-US" altLang="zh-CN" sz="1100" dirty="0" smtClean="0">
                <a:latin typeface="微软雅黑" panose="020B0503020204020204" pitchFamily="34" charset="-122"/>
                <a:ea typeface="微软雅黑" panose="020B0503020204020204" pitchFamily="34" charset="-122"/>
                <a:cs typeface="Times New Roman" panose="02020603050405020304" pitchFamily="18" charset="0"/>
              </a:rPr>
              <a:t>'2021-07-01'),</a:t>
            </a:r>
          </a:p>
          <a:p>
            <a:pPr>
              <a:lnSpc>
                <a:spcPct val="110000"/>
              </a:lnSpc>
              <a:spcBef>
                <a:spcPts val="600"/>
              </a:spcBef>
            </a:pPr>
            <a:r>
              <a:rPr lang="zh-CN" altLang="en-US" sz="1100" dirty="0" smtClean="0">
                <a:latin typeface="微软雅黑" panose="020B0503020204020204" pitchFamily="34" charset="-122"/>
                <a:ea typeface="微软雅黑" panose="020B0503020204020204" pitchFamily="34" charset="-122"/>
                <a:cs typeface="Times New Roman" panose="02020603050405020304" pitchFamily="18" charset="0"/>
              </a:rPr>
              <a:t>或 </a:t>
            </a:r>
            <a:r>
              <a:rPr lang="en-US" altLang="zh-CN" sz="1100" dirty="0" smtClean="0">
                <a:latin typeface="微软雅黑" panose="020B0503020204020204" pitchFamily="34" charset="-122"/>
                <a:ea typeface="微软雅黑" panose="020B0503020204020204" pitchFamily="34" charset="-122"/>
                <a:cs typeface="Times New Roman" panose="02020603050405020304" pitchFamily="18" charset="0"/>
              </a:rPr>
              <a:t>PARTITION p20210502 </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VALUES [('2021-05-02'), ('2021-05-03</a:t>
            </a:r>
            <a:r>
              <a:rPr lang="en-US" altLang="zh-CN" sz="1100" dirty="0" smtClean="0">
                <a:latin typeface="微软雅黑" panose="020B0503020204020204" pitchFamily="34" charset="-122"/>
                <a:ea typeface="微软雅黑" panose="020B0503020204020204" pitchFamily="34" charset="-122"/>
                <a:cs typeface="Times New Roman" panose="02020603050405020304" pitchFamily="18" charset="0"/>
              </a:rPr>
              <a:t>'))</a:t>
            </a:r>
          </a:p>
          <a:p>
            <a:pPr>
              <a:lnSpc>
                <a:spcPct val="110000"/>
              </a:lnSpc>
              <a:spcBef>
                <a:spcPts val="600"/>
              </a:spcBef>
            </a:pPr>
            <a:r>
              <a:rPr lang="zh-CN" altLang="en-US" sz="1100" dirty="0" smtClean="0">
                <a:latin typeface="微软雅黑" panose="020B0503020204020204" pitchFamily="34" charset="-122"/>
                <a:ea typeface="微软雅黑" panose="020B0503020204020204" pitchFamily="34" charset="-122"/>
                <a:cs typeface="Times New Roman" panose="02020603050405020304" pitchFamily="18" charset="0"/>
              </a:rPr>
              <a:t>或 </a:t>
            </a:r>
            <a:r>
              <a:rPr lang="en-US" altLang="zh-CN" sz="1100" dirty="0" smtClean="0">
                <a:latin typeface="微软雅黑" panose="020B0503020204020204" pitchFamily="34" charset="-122"/>
                <a:ea typeface="微软雅黑" panose="020B0503020204020204" pitchFamily="34" charset="-122"/>
                <a:cs typeface="Times New Roman" panose="02020603050405020304" pitchFamily="18" charset="0"/>
              </a:rPr>
              <a:t>START </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100" dirty="0" smtClean="0">
                <a:latin typeface="微软雅黑" panose="020B0503020204020204" pitchFamily="34" charset="-122"/>
                <a:ea typeface="微软雅黑" panose="020B0503020204020204" pitchFamily="34" charset="-122"/>
                <a:cs typeface="Times New Roman" panose="02020603050405020304" pitchFamily="18" charset="0"/>
              </a:rPr>
              <a:t>2020-05-01</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 END ("</a:t>
            </a:r>
            <a:r>
              <a:rPr lang="en-US" altLang="zh-CN" sz="1100" dirty="0" smtClean="0">
                <a:latin typeface="微软雅黑" panose="020B0503020204020204" pitchFamily="34" charset="-122"/>
                <a:ea typeface="微软雅黑" panose="020B0503020204020204" pitchFamily="34" charset="-122"/>
                <a:cs typeface="Times New Roman" panose="02020603050405020304" pitchFamily="18" charset="0"/>
              </a:rPr>
              <a:t>2022-05-01") </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EVERY (INTERVAL </a:t>
            </a:r>
            <a:r>
              <a:rPr lang="en-US" altLang="zh-CN" sz="1100" dirty="0" smtClean="0">
                <a:latin typeface="微软雅黑" panose="020B0503020204020204" pitchFamily="34" charset="-122"/>
                <a:ea typeface="微软雅黑" panose="020B0503020204020204" pitchFamily="34" charset="-122"/>
                <a:cs typeface="Times New Roman" panose="02020603050405020304" pitchFamily="18" charset="0"/>
              </a:rPr>
              <a:t>1YEAR) )</a:t>
            </a:r>
          </a:p>
          <a:p>
            <a:pPr>
              <a:lnSpc>
                <a:spcPct val="130000"/>
              </a:lnSpc>
            </a:pPr>
            <a:r>
              <a:rPr lang="zh-CN" altLang="en-US" sz="1400" dirty="0" smtClean="0"/>
              <a:t>分桶：可指定一个或多个维度列和桶数进行</a:t>
            </a:r>
            <a:r>
              <a:rPr lang="en-US" altLang="zh-CN" sz="1400" dirty="0" smtClean="0"/>
              <a:t>hash</a:t>
            </a:r>
            <a:r>
              <a:rPr lang="zh-CN" altLang="en-US" sz="1400" dirty="0" smtClean="0"/>
              <a:t>分布</a:t>
            </a:r>
            <a:endParaRPr lang="en-US" altLang="zh-CN" sz="1400" dirty="0" smtClean="0"/>
          </a:p>
          <a:p>
            <a:pPr marL="285750" indent="-285750">
              <a:lnSpc>
                <a:spcPct val="130000"/>
              </a:lnSpc>
              <a:buFont typeface="Wingdings" panose="05000000000000000000" pitchFamily="2" charset="2"/>
              <a:buChar char="p"/>
            </a:pPr>
            <a:r>
              <a:rPr lang="zh-CN" altLang="en-US" sz="1400" dirty="0" smtClean="0"/>
              <a:t>分桶列的选择：</a:t>
            </a:r>
            <a:endParaRPr lang="en-US" altLang="zh-CN" sz="1400" dirty="0" smtClean="0"/>
          </a:p>
          <a:p>
            <a:pPr marL="285750" indent="-285750">
              <a:lnSpc>
                <a:spcPct val="130000"/>
              </a:lnSpc>
              <a:buFont typeface="Arial" panose="020B0604020202020204" pitchFamily="34" charset="0"/>
              <a:buChar char="•"/>
            </a:pPr>
            <a:r>
              <a:rPr lang="zh-CN" altLang="en-US" sz="1200" dirty="0" smtClean="0">
                <a:latin typeface="宋体" panose="02010600030101010101" pitchFamily="2" charset="-122"/>
                <a:ea typeface="宋体" panose="02010600030101010101" pitchFamily="2" charset="-122"/>
              </a:rPr>
              <a:t>高吞吐场景下使数据尽可能分散的列</a:t>
            </a:r>
            <a:endParaRPr lang="en-US" altLang="zh-CN" sz="1200" dirty="0" smtClean="0">
              <a:latin typeface="宋体" panose="02010600030101010101" pitchFamily="2" charset="-122"/>
              <a:ea typeface="宋体" panose="02010600030101010101" pitchFamily="2" charset="-122"/>
            </a:endParaRPr>
          </a:p>
          <a:p>
            <a:pPr marL="285750" indent="-285750">
              <a:lnSpc>
                <a:spcPct val="130000"/>
              </a:lnSpc>
              <a:buFont typeface="Arial" panose="020B0604020202020204" pitchFamily="34" charset="0"/>
              <a:buChar char="•"/>
            </a:pPr>
            <a:r>
              <a:rPr lang="zh-CN" altLang="en-US" sz="1200" dirty="0" smtClean="0">
                <a:latin typeface="宋体" panose="02010600030101010101" pitchFamily="2" charset="-122"/>
                <a:ea typeface="宋体" panose="02010600030101010101" pitchFamily="2" charset="-122"/>
              </a:rPr>
              <a:t>高并发场景下</a:t>
            </a:r>
            <a:r>
              <a:rPr lang="zh-CN" altLang="en-US" sz="1200" dirty="0">
                <a:latin typeface="宋体" panose="02010600030101010101" pitchFamily="2" charset="-122"/>
                <a:ea typeface="宋体" panose="02010600030101010101" pitchFamily="2" charset="-122"/>
              </a:rPr>
              <a:t>分区分桶尽量覆盖查询语句所带的</a:t>
            </a:r>
            <a:r>
              <a:rPr lang="zh-CN" altLang="en-US" sz="1200" dirty="0" smtClean="0">
                <a:latin typeface="宋体" panose="02010600030101010101" pitchFamily="2" charset="-122"/>
                <a:ea typeface="宋体" panose="02010600030101010101" pitchFamily="2" charset="-122"/>
              </a:rPr>
              <a:t>条件</a:t>
            </a:r>
            <a:endParaRPr lang="en-US" altLang="zh-CN" sz="1200" dirty="0" smtClean="0">
              <a:latin typeface="宋体" panose="02010600030101010101" pitchFamily="2" charset="-122"/>
              <a:ea typeface="宋体" panose="02010600030101010101" pitchFamily="2" charset="-122"/>
            </a:endParaRPr>
          </a:p>
          <a:p>
            <a:pPr marL="285750" indent="-285750">
              <a:lnSpc>
                <a:spcPct val="130000"/>
              </a:lnSpc>
              <a:buFont typeface="Arial" panose="020B0604020202020204" pitchFamily="34" charset="0"/>
              <a:buChar char="•"/>
            </a:pPr>
            <a:r>
              <a:rPr lang="zh-CN" altLang="en-US" sz="1200" dirty="0">
                <a:latin typeface="宋体" panose="02010600030101010101" pitchFamily="2" charset="-122"/>
                <a:ea typeface="宋体" panose="02010600030101010101" pitchFamily="2" charset="-122"/>
              </a:rPr>
              <a:t>数据倾斜场景下可选择多个分桶列（但一般不要太多</a:t>
            </a:r>
            <a:r>
              <a:rPr lang="zh-CN" altLang="en-US" sz="1200" dirty="0" smtClean="0">
                <a:latin typeface="宋体" panose="02010600030101010101" pitchFamily="2" charset="-122"/>
                <a:ea typeface="宋体" panose="02010600030101010101" pitchFamily="2" charset="-122"/>
              </a:rPr>
              <a:t>）</a:t>
            </a:r>
            <a:endParaRPr lang="en-US" altLang="zh-CN" sz="1400" dirty="0">
              <a:latin typeface="宋体" panose="02010600030101010101" pitchFamily="2" charset="-122"/>
              <a:ea typeface="宋体" panose="02010600030101010101" pitchFamily="2" charset="-122"/>
            </a:endParaRPr>
          </a:p>
          <a:p>
            <a:pPr marL="285750" indent="-285750">
              <a:lnSpc>
                <a:spcPct val="130000"/>
              </a:lnSpc>
              <a:buFont typeface="Wingdings" panose="05000000000000000000" pitchFamily="2" charset="2"/>
              <a:buChar char="p"/>
            </a:pPr>
            <a:r>
              <a:rPr lang="zh-CN" altLang="en-US" sz="1400" dirty="0" smtClean="0"/>
              <a:t>分桶数的确定：</a:t>
            </a:r>
            <a:endParaRPr lang="en-US" altLang="zh-CN" sz="1400" dirty="0" smtClean="0"/>
          </a:p>
          <a:p>
            <a:pPr>
              <a:lnSpc>
                <a:spcPct val="130000"/>
              </a:lnSpc>
            </a:pPr>
            <a:r>
              <a:rPr lang="en-US" altLang="zh-CN" sz="1400" dirty="0"/>
              <a:t> </a:t>
            </a:r>
            <a:r>
              <a:rPr lang="en-US" altLang="zh-CN" sz="1400" dirty="0" smtClean="0"/>
              <a:t>     </a:t>
            </a:r>
            <a:r>
              <a:rPr lang="zh-CN" altLang="en-US" sz="1400" dirty="0" smtClean="0"/>
              <a:t>根据数据量计算，建议表单个桶数据在</a:t>
            </a:r>
            <a:r>
              <a:rPr lang="en-US" altLang="zh-CN" sz="1400" dirty="0" smtClean="0">
                <a:solidFill>
                  <a:srgbClr val="FF0000"/>
                </a:solidFill>
              </a:rPr>
              <a:t>1GB</a:t>
            </a:r>
            <a:r>
              <a:rPr lang="zh-CN" altLang="en-US" sz="1400" dirty="0" smtClean="0"/>
              <a:t>左右</a:t>
            </a:r>
            <a:endParaRPr lang="en-US" altLang="zh-CN" sz="1600" dirty="0"/>
          </a:p>
          <a:p>
            <a:pPr>
              <a:lnSpc>
                <a:spcPct val="130000"/>
              </a:lnSpc>
            </a:pPr>
            <a:endParaRPr lang="en-US" altLang="zh-CN" sz="1600" dirty="0" smtClean="0"/>
          </a:p>
          <a:p>
            <a:pPr>
              <a:lnSpc>
                <a:spcPct val="130000"/>
              </a:lnSpc>
            </a:pPr>
            <a:r>
              <a:rPr lang="zh-CN" altLang="en-US" sz="1600" dirty="0" smtClean="0">
                <a:latin typeface="微软雅黑" panose="020B0503020204020204" pitchFamily="34" charset="-122"/>
                <a:ea typeface="微软雅黑" panose="020B0503020204020204" pitchFamily="34" charset="-122"/>
              </a:rPr>
              <a:t>注意事项：</a:t>
            </a:r>
            <a:endParaRPr lang="en-US" altLang="zh-CN" sz="1600" dirty="0" smtClean="0">
              <a:latin typeface="微软雅黑" panose="020B0503020204020204" pitchFamily="34" charset="-122"/>
              <a:ea typeface="微软雅黑" panose="020B0503020204020204" pitchFamily="34" charset="-122"/>
            </a:endParaRPr>
          </a:p>
          <a:p>
            <a:pPr>
              <a:lnSpc>
                <a:spcPct val="130000"/>
              </a:lnSpc>
            </a:pPr>
            <a:r>
              <a:rPr lang="en-US" altLang="zh-CN" sz="1400" dirty="0" smtClean="0"/>
              <a:t>1. </a:t>
            </a:r>
            <a:r>
              <a:rPr lang="zh-CN" altLang="en-US" sz="1400" dirty="0" smtClean="0"/>
              <a:t>分区</a:t>
            </a:r>
            <a:r>
              <a:rPr lang="zh-CN" altLang="en-US" sz="1400" dirty="0"/>
              <a:t>列</a:t>
            </a:r>
            <a:r>
              <a:rPr lang="zh-CN" altLang="en-US" sz="1400" dirty="0" smtClean="0"/>
              <a:t>和分桶列都必须为</a:t>
            </a:r>
            <a:r>
              <a:rPr lang="en-US" altLang="zh-CN" sz="1400" dirty="0" smtClean="0"/>
              <a:t>key</a:t>
            </a:r>
            <a:r>
              <a:rPr lang="zh-CN" altLang="en-US" sz="1400" dirty="0" smtClean="0"/>
              <a:t>列</a:t>
            </a:r>
            <a:endParaRPr lang="en-US" altLang="zh-CN" sz="1400" dirty="0" smtClean="0"/>
          </a:p>
          <a:p>
            <a:pPr>
              <a:lnSpc>
                <a:spcPct val="130000"/>
              </a:lnSpc>
            </a:pPr>
            <a:r>
              <a:rPr lang="en-US" altLang="zh-CN" sz="1400" dirty="0" smtClean="0"/>
              <a:t>2. </a:t>
            </a:r>
            <a:r>
              <a:rPr lang="zh-CN" altLang="en-US" sz="1400" dirty="0" smtClean="0"/>
              <a:t>某一分区的分桶一旦创建后无法修改分桶数，但不同分区的分桶数可以不同，可修改未创建的分区的分桶数</a:t>
            </a:r>
            <a:endParaRPr lang="en-US" altLang="zh-CN" sz="1400" dirty="0" smtClean="0"/>
          </a:p>
          <a:p>
            <a:pPr>
              <a:lnSpc>
                <a:spcPct val="130000"/>
              </a:lnSpc>
            </a:pPr>
            <a:r>
              <a:rPr lang="en-US" altLang="zh-CN" sz="1400" dirty="0" smtClean="0"/>
              <a:t>3.</a:t>
            </a:r>
            <a:r>
              <a:rPr lang="zh-CN" altLang="en-US" sz="1400" dirty="0" smtClean="0"/>
              <a:t>可配置</a:t>
            </a:r>
            <a:r>
              <a:rPr lang="zh-CN" altLang="en-US" sz="1400" dirty="0" smtClean="0">
                <a:solidFill>
                  <a:srgbClr val="FF0000"/>
                </a:solidFill>
                <a:hlinkClick r:id="rId4" action="ppaction://hlinksldjump"/>
              </a:rPr>
              <a:t>动态分区</a:t>
            </a:r>
            <a:r>
              <a:rPr lang="zh-CN" altLang="en-US" sz="1400" dirty="0" smtClean="0"/>
              <a:t>，设置分区的粒度、</a:t>
            </a:r>
            <a:r>
              <a:rPr lang="zh-CN" altLang="en-US" sz="1400" dirty="0"/>
              <a:t>数据保存</a:t>
            </a:r>
            <a:r>
              <a:rPr lang="zh-CN" altLang="en-US" sz="1400" dirty="0" smtClean="0"/>
              <a:t>时间、分区的分桶数等</a:t>
            </a:r>
            <a:endParaRPr lang="en-US" altLang="zh-CN" sz="1400" dirty="0"/>
          </a:p>
        </p:txBody>
      </p:sp>
    </p:spTree>
    <p:extLst>
      <p:ext uri="{BB962C8B-B14F-4D97-AF65-F5344CB8AC3E}">
        <p14:creationId xmlns:p14="http://schemas.microsoft.com/office/powerpoint/2010/main" val="183332503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基于排序列…"/>
          <p:cNvSpPr txBox="1"/>
          <p:nvPr/>
        </p:nvSpPr>
        <p:spPr>
          <a:xfrm>
            <a:off x="852537" y="949365"/>
            <a:ext cx="3817118" cy="1322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marL="228600" indent="-228600">
              <a:lnSpc>
                <a:spcPct val="90000"/>
              </a:lnSpc>
              <a:spcBef>
                <a:spcPts val="1000"/>
              </a:spcBef>
              <a:buSzPct val="100000"/>
              <a:buFont typeface="Arial"/>
              <a:buChar char="•"/>
            </a:pPr>
            <a:r>
              <a:rPr sz="1600" dirty="0" err="1" smtClean="0"/>
              <a:t>基于排序列</a:t>
            </a:r>
            <a:endParaRPr lang="en-US" sz="1600" dirty="0" smtClean="0"/>
          </a:p>
          <a:p>
            <a:pPr>
              <a:lnSpc>
                <a:spcPct val="90000"/>
              </a:lnSpc>
              <a:spcBef>
                <a:spcPts val="1000"/>
              </a:spcBef>
              <a:buSzPct val="100000"/>
            </a:pPr>
            <a:r>
              <a:rPr lang="en-US" sz="1600" dirty="0"/>
              <a:t> </a:t>
            </a:r>
            <a:r>
              <a:rPr lang="en-US" sz="1600" dirty="0" smtClean="0"/>
              <a:t>    </a:t>
            </a:r>
            <a:r>
              <a:rPr lang="zh-CN" altLang="en-US" sz="1400" dirty="0" smtClean="0"/>
              <a:t>按照建表语句中</a:t>
            </a:r>
            <a:r>
              <a:rPr lang="en-US" altLang="zh-CN" sz="1400" dirty="0" smtClean="0"/>
              <a:t>key</a:t>
            </a:r>
            <a:r>
              <a:rPr lang="zh-CN" altLang="en-US" sz="1400" dirty="0" smtClean="0"/>
              <a:t>列的顺序排序</a:t>
            </a:r>
            <a:endParaRPr sz="1400" dirty="0"/>
          </a:p>
          <a:p>
            <a:pPr marL="228600" indent="-228600">
              <a:lnSpc>
                <a:spcPct val="90000"/>
              </a:lnSpc>
              <a:spcBef>
                <a:spcPts val="1000"/>
              </a:spcBef>
              <a:buSzPct val="100000"/>
              <a:buFont typeface="Arial"/>
              <a:buChar char="•"/>
            </a:pPr>
            <a:r>
              <a:rPr sz="1600" dirty="0"/>
              <a:t>索引粒度：1024</a:t>
            </a:r>
            <a:r>
              <a:rPr sz="1600" dirty="0" smtClean="0"/>
              <a:t>行</a:t>
            </a:r>
            <a:endParaRPr sz="1600" dirty="0"/>
          </a:p>
          <a:p>
            <a:pPr marL="228600" indent="-228600">
              <a:lnSpc>
                <a:spcPct val="90000"/>
              </a:lnSpc>
              <a:spcBef>
                <a:spcPts val="1000"/>
              </a:spcBef>
              <a:buSzPct val="100000"/>
              <a:buFont typeface="Arial"/>
              <a:buChar char="•"/>
            </a:pPr>
            <a:r>
              <a:rPr sz="1600" dirty="0" err="1"/>
              <a:t>索引Key</a:t>
            </a:r>
            <a:r>
              <a:rPr sz="1600" dirty="0" smtClean="0"/>
              <a:t>：</a:t>
            </a:r>
            <a:r>
              <a:rPr lang="zh-CN" altLang="en-US" sz="1600" dirty="0" smtClean="0"/>
              <a:t>前</a:t>
            </a:r>
            <a:r>
              <a:rPr sz="1600" dirty="0" smtClean="0"/>
              <a:t>36</a:t>
            </a:r>
            <a:r>
              <a:rPr sz="1600" dirty="0"/>
              <a:t>字节</a:t>
            </a:r>
          </a:p>
        </p:txBody>
      </p:sp>
      <p:pic>
        <p:nvPicPr>
          <p:cNvPr id="711" name="prefix index.png" descr="prefix index.png"/>
          <p:cNvPicPr>
            <a:picLocks noChangeAspect="1"/>
          </p:cNvPicPr>
          <p:nvPr/>
        </p:nvPicPr>
        <p:blipFill>
          <a:blip r:embed="rId3">
            <a:extLst/>
          </a:blip>
          <a:stretch>
            <a:fillRect/>
          </a:stretch>
        </p:blipFill>
        <p:spPr>
          <a:xfrm>
            <a:off x="6667130" y="72791"/>
            <a:ext cx="5365072" cy="3223047"/>
          </a:xfrm>
          <a:prstGeom prst="rect">
            <a:avLst/>
          </a:prstGeom>
          <a:ln w="12700">
            <a:miter lim="400000"/>
          </a:ln>
        </p:spPr>
      </p:pic>
      <p:sp>
        <p:nvSpPr>
          <p:cNvPr id="2" name="标题 1"/>
          <p:cNvSpPr>
            <a:spLocks noGrp="1"/>
          </p:cNvSpPr>
          <p:nvPr>
            <p:ph type="title"/>
          </p:nvPr>
        </p:nvSpPr>
        <p:spPr/>
        <p:txBody>
          <a:bodyPr/>
          <a:lstStyle/>
          <a:p>
            <a:r>
              <a:rPr lang="en-US" altLang="zh-CN" dirty="0" smtClean="0"/>
              <a:t>1</a:t>
            </a:r>
            <a:r>
              <a:rPr lang="zh-CN" altLang="en-US" dirty="0" smtClean="0"/>
              <a:t>、建表 </a:t>
            </a:r>
            <a:r>
              <a:rPr lang="en-US" altLang="zh-CN" dirty="0" smtClean="0"/>
              <a:t>– </a:t>
            </a:r>
            <a:r>
              <a:rPr lang="zh-CN" altLang="en-US" dirty="0" smtClean="0"/>
              <a:t>前缀索引</a:t>
            </a:r>
            <a:r>
              <a:rPr lang="en-US" altLang="zh-CN" dirty="0" smtClean="0"/>
              <a:t> </a:t>
            </a:r>
            <a:endParaRPr lang="zh-CN" altLang="en-US" dirty="0"/>
          </a:p>
        </p:txBody>
      </p:sp>
      <p:sp>
        <p:nvSpPr>
          <p:cNvPr id="4" name="文本框 3"/>
          <p:cNvSpPr txBox="1"/>
          <p:nvPr/>
        </p:nvSpPr>
        <p:spPr>
          <a:xfrm>
            <a:off x="965623" y="2368764"/>
            <a:ext cx="3624132" cy="1178784"/>
          </a:xfrm>
          <a:prstGeom prst="rect">
            <a:avLst/>
          </a:prstGeom>
          <a:noFill/>
        </p:spPr>
        <p:txBody>
          <a:bodyPr wrap="square" rtlCol="0">
            <a:spAutoFit/>
          </a:bodyPr>
          <a:lstStyle/>
          <a:p>
            <a:pPr marL="285750" indent="-285750">
              <a:spcAft>
                <a:spcPts val="600"/>
              </a:spcAft>
              <a:buFont typeface="Wingdings" panose="05000000000000000000" pitchFamily="2" charset="2"/>
              <a:buChar char="p"/>
            </a:pPr>
            <a:r>
              <a:rPr lang="zh-CN" altLang="en-US" sz="1400" dirty="0" smtClean="0"/>
              <a:t>举例：</a:t>
            </a:r>
            <a:endParaRPr lang="en-US" altLang="zh-CN" sz="1400" dirty="0" smtClean="0"/>
          </a:p>
          <a:p>
            <a:pPr>
              <a:lnSpc>
                <a:spcPct val="120000"/>
              </a:lnSpc>
            </a:pPr>
            <a:r>
              <a:rPr lang="en-US" altLang="zh-CN" sz="1400" dirty="0" smtClean="0"/>
              <a:t>1. </a:t>
            </a:r>
            <a:r>
              <a:rPr lang="zh-CN" altLang="en-US" sz="1400" dirty="0" smtClean="0"/>
              <a:t>前缀</a:t>
            </a:r>
            <a:r>
              <a:rPr lang="zh-CN" altLang="en-US" sz="1400" dirty="0"/>
              <a:t>索引为 </a:t>
            </a:r>
            <a:r>
              <a:rPr lang="en-US" altLang="zh-CN" sz="1400" dirty="0" err="1"/>
              <a:t>user_id</a:t>
            </a:r>
            <a:r>
              <a:rPr lang="en-US" altLang="zh-CN" sz="1400" dirty="0"/>
              <a:t>(8Byte</a:t>
            </a:r>
            <a:r>
              <a:rPr lang="en-US" altLang="zh-CN" sz="1400" dirty="0" smtClean="0"/>
              <a:t>) + </a:t>
            </a:r>
            <a:r>
              <a:rPr lang="en-US" altLang="zh-CN" sz="1400" dirty="0"/>
              <a:t>age(4Bytes) + message(prefix </a:t>
            </a:r>
            <a:r>
              <a:rPr lang="en-US" altLang="zh-CN" sz="1400" dirty="0" smtClean="0"/>
              <a:t>24 </a:t>
            </a:r>
            <a:r>
              <a:rPr lang="en-US" altLang="zh-CN" sz="1400" dirty="0"/>
              <a:t>Bytes</a:t>
            </a:r>
            <a:r>
              <a:rPr lang="en-US" altLang="zh-CN" sz="1400" dirty="0" smtClean="0"/>
              <a:t>)</a:t>
            </a:r>
            <a:endParaRPr lang="zh-CN" altLang="en-US" sz="1400" dirty="0"/>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212154093"/>
              </p:ext>
            </p:extLst>
          </p:nvPr>
        </p:nvGraphicFramePr>
        <p:xfrm>
          <a:off x="1436740" y="3295838"/>
          <a:ext cx="2535316" cy="1478765"/>
        </p:xfrm>
        <a:graphic>
          <a:graphicData uri="http://schemas.openxmlformats.org/drawingml/2006/table">
            <a:tbl>
              <a:tblPr/>
              <a:tblGrid>
                <a:gridCol w="1267658">
                  <a:extLst>
                    <a:ext uri="{9D8B030D-6E8A-4147-A177-3AD203B41FA5}">
                      <a16:colId xmlns:a16="http://schemas.microsoft.com/office/drawing/2014/main" val="1356902028"/>
                    </a:ext>
                  </a:extLst>
                </a:gridCol>
                <a:gridCol w="1267658">
                  <a:extLst>
                    <a:ext uri="{9D8B030D-6E8A-4147-A177-3AD203B41FA5}">
                      <a16:colId xmlns:a16="http://schemas.microsoft.com/office/drawing/2014/main" val="1772157269"/>
                    </a:ext>
                  </a:extLst>
                </a:gridCol>
              </a:tblGrid>
              <a:tr h="295753">
                <a:tc>
                  <a:txBody>
                    <a:bodyPr/>
                    <a:lstStyle/>
                    <a:p>
                      <a:pPr algn="ctr"/>
                      <a:r>
                        <a:rPr lang="en-US" sz="1200" dirty="0" err="1">
                          <a:solidFill>
                            <a:schemeClr val="bg1"/>
                          </a:solidFill>
                          <a:effectLst/>
                        </a:rPr>
                        <a:t>ColumnName</a:t>
                      </a:r>
                      <a:endParaRPr lang="en-US" sz="1200" dirty="0">
                        <a:solidFill>
                          <a:schemeClr val="bg1"/>
                        </a:solidFill>
                        <a:effectLst/>
                      </a:endParaRPr>
                    </a:p>
                  </a:txBody>
                  <a:tcPr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C00000"/>
                    </a:solidFill>
                  </a:tcPr>
                </a:tc>
                <a:tc>
                  <a:txBody>
                    <a:bodyPr/>
                    <a:lstStyle/>
                    <a:p>
                      <a:pPr algn="ctr"/>
                      <a:r>
                        <a:rPr lang="en-US" sz="1200" dirty="0">
                          <a:solidFill>
                            <a:schemeClr val="bg1"/>
                          </a:solidFill>
                          <a:effectLst/>
                        </a:rPr>
                        <a:t>Type</a:t>
                      </a:r>
                    </a:p>
                  </a:txBody>
                  <a:tcPr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C00000"/>
                    </a:solidFill>
                  </a:tcPr>
                </a:tc>
                <a:extLst>
                  <a:ext uri="{0D108BD9-81ED-4DB2-BD59-A6C34878D82A}">
                    <a16:rowId xmlns:a16="http://schemas.microsoft.com/office/drawing/2014/main" val="3600035931"/>
                  </a:ext>
                </a:extLst>
              </a:tr>
              <a:tr h="295753">
                <a:tc>
                  <a:txBody>
                    <a:bodyPr/>
                    <a:lstStyle/>
                    <a:p>
                      <a:pPr algn="ctr"/>
                      <a:r>
                        <a:rPr lang="en-US" sz="1200" dirty="0" err="1">
                          <a:effectLst/>
                        </a:rPr>
                        <a:t>user_id</a:t>
                      </a:r>
                      <a:endParaRPr lang="en-US" sz="1200" dirty="0">
                        <a:effectLst/>
                      </a:endParaRPr>
                    </a:p>
                  </a:txBody>
                  <a:tcPr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chemeClr val="bg1">
                        <a:lumMod val="95000"/>
                      </a:schemeClr>
                    </a:solidFill>
                  </a:tcPr>
                </a:tc>
                <a:tc>
                  <a:txBody>
                    <a:bodyPr/>
                    <a:lstStyle/>
                    <a:p>
                      <a:pPr algn="ctr"/>
                      <a:r>
                        <a:rPr lang="en-US" sz="1200" dirty="0">
                          <a:effectLst/>
                        </a:rPr>
                        <a:t>BIGINT</a:t>
                      </a:r>
                    </a:p>
                  </a:txBody>
                  <a:tcPr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58456244"/>
                  </a:ext>
                </a:extLst>
              </a:tr>
              <a:tr h="295753">
                <a:tc>
                  <a:txBody>
                    <a:bodyPr/>
                    <a:lstStyle/>
                    <a:p>
                      <a:pPr algn="ctr"/>
                      <a:r>
                        <a:rPr lang="en-US" sz="1200" dirty="0">
                          <a:effectLst/>
                        </a:rPr>
                        <a:t>age</a:t>
                      </a:r>
                    </a:p>
                  </a:txBody>
                  <a:tcPr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chemeClr val="bg1">
                        <a:lumMod val="85000"/>
                      </a:schemeClr>
                    </a:solidFill>
                  </a:tcPr>
                </a:tc>
                <a:tc>
                  <a:txBody>
                    <a:bodyPr/>
                    <a:lstStyle/>
                    <a:p>
                      <a:pPr algn="ctr"/>
                      <a:r>
                        <a:rPr lang="en-US" sz="1200" dirty="0">
                          <a:effectLst/>
                        </a:rPr>
                        <a:t>INT</a:t>
                      </a:r>
                    </a:p>
                  </a:txBody>
                  <a:tcPr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8836257"/>
                  </a:ext>
                </a:extLst>
              </a:tr>
              <a:tr h="295753">
                <a:tc>
                  <a:txBody>
                    <a:bodyPr/>
                    <a:lstStyle/>
                    <a:p>
                      <a:pPr algn="ctr"/>
                      <a:r>
                        <a:rPr lang="en-US" sz="1200" dirty="0">
                          <a:effectLst/>
                        </a:rPr>
                        <a:t>message</a:t>
                      </a:r>
                    </a:p>
                  </a:txBody>
                  <a:tcPr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chemeClr val="bg1">
                        <a:lumMod val="95000"/>
                      </a:schemeClr>
                    </a:solidFill>
                  </a:tcPr>
                </a:tc>
                <a:tc>
                  <a:txBody>
                    <a:bodyPr/>
                    <a:lstStyle/>
                    <a:p>
                      <a:pPr algn="ctr"/>
                      <a:r>
                        <a:rPr lang="en-US" sz="1200" dirty="0">
                          <a:effectLst/>
                        </a:rPr>
                        <a:t>VARCHAR(100)</a:t>
                      </a:r>
                    </a:p>
                  </a:txBody>
                  <a:tcPr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59441151"/>
                  </a:ext>
                </a:extLst>
              </a:tr>
              <a:tr h="295753">
                <a:tc>
                  <a:txBody>
                    <a:bodyPr/>
                    <a:lstStyle/>
                    <a:p>
                      <a:pPr algn="ctr"/>
                      <a:r>
                        <a:rPr lang="en-US" sz="1200" dirty="0" err="1">
                          <a:effectLst/>
                        </a:rPr>
                        <a:t>max_dwell_time</a:t>
                      </a:r>
                      <a:endParaRPr lang="en-US" sz="1200" dirty="0">
                        <a:effectLst/>
                      </a:endParaRPr>
                    </a:p>
                  </a:txBody>
                  <a:tcPr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chemeClr val="bg1">
                        <a:lumMod val="85000"/>
                      </a:schemeClr>
                    </a:solidFill>
                  </a:tcPr>
                </a:tc>
                <a:tc>
                  <a:txBody>
                    <a:bodyPr/>
                    <a:lstStyle/>
                    <a:p>
                      <a:pPr algn="ctr"/>
                      <a:r>
                        <a:rPr lang="en-US" sz="1200" dirty="0">
                          <a:effectLst/>
                        </a:rPr>
                        <a:t>DATETIME</a:t>
                      </a:r>
                    </a:p>
                  </a:txBody>
                  <a:tcPr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2545737"/>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3935363"/>
              </p:ext>
            </p:extLst>
          </p:nvPr>
        </p:nvGraphicFramePr>
        <p:xfrm>
          <a:off x="1436740" y="5442604"/>
          <a:ext cx="2535316" cy="1183012"/>
        </p:xfrm>
        <a:graphic>
          <a:graphicData uri="http://schemas.openxmlformats.org/drawingml/2006/table">
            <a:tbl>
              <a:tblPr/>
              <a:tblGrid>
                <a:gridCol w="1267658">
                  <a:extLst>
                    <a:ext uri="{9D8B030D-6E8A-4147-A177-3AD203B41FA5}">
                      <a16:colId xmlns:a16="http://schemas.microsoft.com/office/drawing/2014/main" val="1356902028"/>
                    </a:ext>
                  </a:extLst>
                </a:gridCol>
                <a:gridCol w="1267658">
                  <a:extLst>
                    <a:ext uri="{9D8B030D-6E8A-4147-A177-3AD203B41FA5}">
                      <a16:colId xmlns:a16="http://schemas.microsoft.com/office/drawing/2014/main" val="1772157269"/>
                    </a:ext>
                  </a:extLst>
                </a:gridCol>
              </a:tblGrid>
              <a:tr h="295753">
                <a:tc>
                  <a:txBody>
                    <a:bodyPr/>
                    <a:lstStyle/>
                    <a:p>
                      <a:pPr algn="ctr"/>
                      <a:r>
                        <a:rPr lang="en-US" sz="1200" dirty="0" err="1">
                          <a:solidFill>
                            <a:schemeClr val="bg1"/>
                          </a:solidFill>
                          <a:effectLst/>
                        </a:rPr>
                        <a:t>ColumnName</a:t>
                      </a:r>
                      <a:endParaRPr lang="en-US" sz="1200" dirty="0">
                        <a:solidFill>
                          <a:schemeClr val="bg1"/>
                        </a:solidFill>
                        <a:effectLst/>
                      </a:endParaRPr>
                    </a:p>
                  </a:txBody>
                  <a:tcPr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C00000"/>
                    </a:solidFill>
                  </a:tcPr>
                </a:tc>
                <a:tc>
                  <a:txBody>
                    <a:bodyPr/>
                    <a:lstStyle/>
                    <a:p>
                      <a:pPr algn="ctr"/>
                      <a:r>
                        <a:rPr lang="en-US" sz="1200" dirty="0">
                          <a:solidFill>
                            <a:schemeClr val="bg1"/>
                          </a:solidFill>
                          <a:effectLst/>
                        </a:rPr>
                        <a:t>Type</a:t>
                      </a:r>
                    </a:p>
                  </a:txBody>
                  <a:tcPr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C00000"/>
                    </a:solidFill>
                  </a:tcPr>
                </a:tc>
                <a:extLst>
                  <a:ext uri="{0D108BD9-81ED-4DB2-BD59-A6C34878D82A}">
                    <a16:rowId xmlns:a16="http://schemas.microsoft.com/office/drawing/2014/main" val="3600035931"/>
                  </a:ext>
                </a:extLst>
              </a:tr>
              <a:tr h="295753">
                <a:tc>
                  <a:txBody>
                    <a:bodyPr/>
                    <a:lstStyle/>
                    <a:p>
                      <a:pPr algn="ctr"/>
                      <a:r>
                        <a:rPr lang="en-US" sz="1200" dirty="0" err="1" smtClean="0">
                          <a:effectLst/>
                        </a:rPr>
                        <a:t>user_name</a:t>
                      </a:r>
                      <a:endParaRPr lang="en-US" sz="1200" dirty="0">
                        <a:effectLst/>
                      </a:endParaRPr>
                    </a:p>
                  </a:txBody>
                  <a:tcPr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chemeClr val="bg1">
                        <a:lumMod val="95000"/>
                      </a:schemeClr>
                    </a:solidFill>
                  </a:tcPr>
                </a:tc>
                <a:tc>
                  <a:txBody>
                    <a:bodyPr/>
                    <a:lstStyle/>
                    <a:p>
                      <a:pPr algn="ctr"/>
                      <a:r>
                        <a:rPr lang="en-US" sz="1200" dirty="0" smtClean="0">
                          <a:effectLst/>
                        </a:rPr>
                        <a:t>VARCHAR(20)</a:t>
                      </a:r>
                      <a:endParaRPr lang="en-US" sz="1200" dirty="0">
                        <a:effectLst/>
                      </a:endParaRPr>
                    </a:p>
                  </a:txBody>
                  <a:tcPr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58456244"/>
                  </a:ext>
                </a:extLst>
              </a:tr>
              <a:tr h="295753">
                <a:tc>
                  <a:txBody>
                    <a:bodyPr/>
                    <a:lstStyle/>
                    <a:p>
                      <a:pPr algn="ctr"/>
                      <a:r>
                        <a:rPr lang="en-US" sz="1200" dirty="0">
                          <a:effectLst/>
                        </a:rPr>
                        <a:t>age</a:t>
                      </a:r>
                    </a:p>
                  </a:txBody>
                  <a:tcPr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chemeClr val="bg1">
                        <a:lumMod val="85000"/>
                      </a:schemeClr>
                    </a:solidFill>
                  </a:tcPr>
                </a:tc>
                <a:tc>
                  <a:txBody>
                    <a:bodyPr/>
                    <a:lstStyle/>
                    <a:p>
                      <a:pPr algn="ctr"/>
                      <a:r>
                        <a:rPr lang="en-US" sz="1200" dirty="0">
                          <a:effectLst/>
                        </a:rPr>
                        <a:t>INT</a:t>
                      </a:r>
                    </a:p>
                  </a:txBody>
                  <a:tcPr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8836257"/>
                  </a:ext>
                </a:extLst>
              </a:tr>
              <a:tr h="295753">
                <a:tc>
                  <a:txBody>
                    <a:bodyPr/>
                    <a:lstStyle/>
                    <a:p>
                      <a:pPr algn="ctr"/>
                      <a:r>
                        <a:rPr lang="en-US" sz="1200" dirty="0">
                          <a:effectLst/>
                        </a:rPr>
                        <a:t>message</a:t>
                      </a:r>
                    </a:p>
                  </a:txBody>
                  <a:tcPr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chemeClr val="bg1">
                        <a:lumMod val="95000"/>
                      </a:schemeClr>
                    </a:solidFill>
                  </a:tcPr>
                </a:tc>
                <a:tc>
                  <a:txBody>
                    <a:bodyPr/>
                    <a:lstStyle/>
                    <a:p>
                      <a:pPr algn="ctr"/>
                      <a:r>
                        <a:rPr lang="en-US" sz="1200" dirty="0">
                          <a:effectLst/>
                        </a:rPr>
                        <a:t>VARCHAR(100)</a:t>
                      </a:r>
                    </a:p>
                  </a:txBody>
                  <a:tcPr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59441151"/>
                  </a:ext>
                </a:extLst>
              </a:tr>
            </a:tbl>
          </a:graphicData>
        </a:graphic>
      </p:graphicFrame>
      <p:sp>
        <p:nvSpPr>
          <p:cNvPr id="6" name="文本框 5"/>
          <p:cNvSpPr txBox="1"/>
          <p:nvPr/>
        </p:nvSpPr>
        <p:spPr>
          <a:xfrm>
            <a:off x="965623" y="4790219"/>
            <a:ext cx="4385569" cy="592726"/>
          </a:xfrm>
          <a:prstGeom prst="rect">
            <a:avLst/>
          </a:prstGeom>
          <a:noFill/>
        </p:spPr>
        <p:txBody>
          <a:bodyPr wrap="square" rtlCol="0">
            <a:spAutoFit/>
          </a:bodyPr>
          <a:lstStyle/>
          <a:p>
            <a:pPr>
              <a:lnSpc>
                <a:spcPct val="120000"/>
              </a:lnSpc>
            </a:pPr>
            <a:r>
              <a:rPr lang="en-US" altLang="zh-CN" sz="1400" dirty="0" smtClean="0"/>
              <a:t>2. </a:t>
            </a:r>
            <a:r>
              <a:rPr lang="zh-CN" altLang="en-US" sz="1400" dirty="0" smtClean="0"/>
              <a:t>前缀</a:t>
            </a:r>
            <a:r>
              <a:rPr lang="zh-CN" altLang="en-US" sz="1400" dirty="0"/>
              <a:t>索引为 </a:t>
            </a:r>
            <a:r>
              <a:rPr lang="en-US" altLang="zh-CN" sz="1400" dirty="0" err="1"/>
              <a:t>user_name</a:t>
            </a:r>
            <a:r>
              <a:rPr lang="en-US" altLang="zh-CN" sz="1400" dirty="0"/>
              <a:t>(20 Bytes)</a:t>
            </a:r>
            <a:r>
              <a:rPr lang="zh-CN" altLang="en-US" sz="1400" dirty="0"/>
              <a:t>。即使没有达到 </a:t>
            </a:r>
            <a:r>
              <a:rPr lang="en-US" altLang="zh-CN" sz="1400" dirty="0"/>
              <a:t>36 </a:t>
            </a:r>
            <a:r>
              <a:rPr lang="zh-CN" altLang="en-US" sz="1400" dirty="0"/>
              <a:t>个字节</a:t>
            </a:r>
            <a:r>
              <a:rPr lang="zh-CN" altLang="en-US" sz="1400" dirty="0" smtClean="0"/>
              <a:t>，遇到 </a:t>
            </a:r>
            <a:r>
              <a:rPr lang="en-US" altLang="zh-CN" sz="1400" dirty="0"/>
              <a:t>VARCHAR</a:t>
            </a:r>
            <a:r>
              <a:rPr lang="zh-CN" altLang="en-US" sz="1400" dirty="0" smtClean="0"/>
              <a:t>，直接</a:t>
            </a:r>
            <a:r>
              <a:rPr lang="zh-CN" altLang="en-US" sz="1400" dirty="0"/>
              <a:t>截断，不再往后继续。</a:t>
            </a:r>
          </a:p>
        </p:txBody>
      </p:sp>
      <p:sp>
        <p:nvSpPr>
          <p:cNvPr id="10" name="文本框 9"/>
          <p:cNvSpPr txBox="1"/>
          <p:nvPr/>
        </p:nvSpPr>
        <p:spPr>
          <a:xfrm>
            <a:off x="6155861" y="3331620"/>
            <a:ext cx="5368572" cy="2677656"/>
          </a:xfrm>
          <a:prstGeom prst="rect">
            <a:avLst/>
          </a:prstGeom>
          <a:noFill/>
        </p:spPr>
        <p:txBody>
          <a:bodyPr wrap="square" rtlCol="0">
            <a:spAutoFit/>
          </a:bodyPr>
          <a:lstStyle/>
          <a:p>
            <a:pPr>
              <a:lnSpc>
                <a:spcPct val="150000"/>
              </a:lnSpc>
            </a:pPr>
            <a:r>
              <a:rPr lang="zh-CN" altLang="en-US" sz="1400" dirty="0" smtClean="0"/>
              <a:t>当查询条件为前缀索引的前缀时，可以极大的加快查询速度。</a:t>
            </a:r>
            <a:endParaRPr lang="en-US" altLang="zh-CN" sz="1400" dirty="0" smtClean="0"/>
          </a:p>
          <a:p>
            <a:pPr>
              <a:lnSpc>
                <a:spcPct val="150000"/>
              </a:lnSpc>
            </a:pPr>
            <a:r>
              <a:rPr lang="en-US" altLang="zh-CN" sz="1400" dirty="0"/>
              <a:t>SELECT * FROM table WHERE </a:t>
            </a:r>
            <a:r>
              <a:rPr lang="en-US" altLang="zh-CN" sz="1400" dirty="0" err="1" smtClean="0"/>
              <a:t>user_id</a:t>
            </a:r>
            <a:r>
              <a:rPr lang="en-US" altLang="zh-CN" sz="1400" dirty="0" smtClean="0"/>
              <a:t>=12345 </a:t>
            </a:r>
            <a:r>
              <a:rPr lang="en-US" altLang="zh-CN" sz="1400" dirty="0"/>
              <a:t>and </a:t>
            </a:r>
            <a:r>
              <a:rPr lang="en-US" altLang="zh-CN" sz="1400" dirty="0" smtClean="0"/>
              <a:t>age=20;</a:t>
            </a:r>
          </a:p>
          <a:p>
            <a:pPr>
              <a:lnSpc>
                <a:spcPct val="150000"/>
              </a:lnSpc>
            </a:pPr>
            <a:r>
              <a:rPr lang="zh-CN" altLang="en-US" sz="1400" dirty="0" smtClean="0"/>
              <a:t>该查询效率会远高于</a:t>
            </a:r>
            <a:endParaRPr lang="en-US" altLang="zh-CN" sz="1400" dirty="0" smtClean="0"/>
          </a:p>
          <a:p>
            <a:pPr>
              <a:lnSpc>
                <a:spcPct val="150000"/>
              </a:lnSpc>
            </a:pPr>
            <a:r>
              <a:rPr lang="en-US" altLang="zh-CN" sz="1400" dirty="0"/>
              <a:t>SELECT * FROM table WHERE age=20</a:t>
            </a:r>
            <a:r>
              <a:rPr lang="zh-CN" altLang="en-US" sz="1400" dirty="0" smtClean="0"/>
              <a:t>；</a:t>
            </a:r>
            <a:endParaRPr lang="en-US" altLang="zh-CN" sz="1400" dirty="0" smtClean="0"/>
          </a:p>
          <a:p>
            <a:r>
              <a:rPr lang="zh-CN" altLang="en-US" sz="1400" b="1" dirty="0"/>
              <a:t>建</a:t>
            </a:r>
            <a:r>
              <a:rPr lang="zh-CN" altLang="en-US" sz="1400" b="1" dirty="0" smtClean="0"/>
              <a:t>表时正确</a:t>
            </a:r>
            <a:r>
              <a:rPr lang="zh-CN" altLang="en-US" sz="1400" b="1" dirty="0"/>
              <a:t>的选择列顺序，能够极大地提高查询效率</a:t>
            </a:r>
            <a:r>
              <a:rPr lang="zh-CN" altLang="en-US" sz="1400" dirty="0"/>
              <a:t>。</a:t>
            </a:r>
          </a:p>
          <a:p>
            <a:endParaRPr lang="en-US" altLang="zh-CN" sz="1400" dirty="0" smtClean="0"/>
          </a:p>
          <a:p>
            <a:endParaRPr lang="en-US" altLang="zh-CN" sz="1400" dirty="0"/>
          </a:p>
          <a:p>
            <a:endParaRPr lang="en-US" altLang="zh-CN" sz="1400" dirty="0" smtClean="0"/>
          </a:p>
          <a:p>
            <a:endParaRPr lang="en-US" altLang="zh-CN" sz="1400" dirty="0"/>
          </a:p>
          <a:p>
            <a:r>
              <a:rPr lang="zh-CN" altLang="en-US" sz="1400" dirty="0" smtClean="0"/>
              <a:t>可通过创建</a:t>
            </a:r>
            <a:r>
              <a:rPr lang="en-US" altLang="zh-CN" sz="1400" dirty="0" smtClean="0"/>
              <a:t>ROLLUP </a:t>
            </a:r>
            <a:r>
              <a:rPr lang="zh-CN" altLang="en-US" sz="1400" dirty="0"/>
              <a:t>调整前缀</a:t>
            </a:r>
            <a:r>
              <a:rPr lang="zh-CN" altLang="en-US" sz="1400" dirty="0" smtClean="0"/>
              <a:t>索引</a:t>
            </a:r>
            <a:endParaRPr lang="zh-CN" altLang="en-US" sz="1400" dirty="0"/>
          </a:p>
        </p:txBody>
      </p:sp>
      <p:sp>
        <p:nvSpPr>
          <p:cNvPr id="11" name="右箭头 10"/>
          <p:cNvSpPr/>
          <p:nvPr/>
        </p:nvSpPr>
        <p:spPr>
          <a:xfrm>
            <a:off x="4847208" y="3893461"/>
            <a:ext cx="909158" cy="283517"/>
          </a:xfrm>
          <a:prstGeom prst="rightArrow">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9579166"/>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a:t>
            </a:r>
            <a:r>
              <a:rPr lang="zh-CN" altLang="en-US" dirty="0" smtClean="0"/>
              <a:t>、建表 </a:t>
            </a:r>
            <a:r>
              <a:rPr lang="en-US" altLang="zh-CN" dirty="0" smtClean="0"/>
              <a:t>– </a:t>
            </a:r>
            <a:r>
              <a:rPr lang="zh-CN" altLang="en-US" dirty="0" smtClean="0"/>
              <a:t>建外表</a:t>
            </a:r>
            <a:endParaRPr lang="zh-CN" altLang="en-US" dirty="0"/>
          </a:p>
        </p:txBody>
      </p:sp>
      <p:sp>
        <p:nvSpPr>
          <p:cNvPr id="3" name="文本框 2"/>
          <p:cNvSpPr txBox="1"/>
          <p:nvPr/>
        </p:nvSpPr>
        <p:spPr>
          <a:xfrm>
            <a:off x="774935" y="833438"/>
            <a:ext cx="10349126" cy="5432256"/>
          </a:xfrm>
          <a:prstGeom prst="rect">
            <a:avLst/>
          </a:prstGeom>
          <a:noFill/>
        </p:spPr>
        <p:txBody>
          <a:bodyPr wrap="square" rtlCol="0">
            <a:spAutoFit/>
          </a:bodyPr>
          <a:lstStyle/>
          <a:p>
            <a:pPr>
              <a:lnSpc>
                <a:spcPct val="150000"/>
              </a:lnSpc>
            </a:pPr>
            <a:r>
              <a:rPr lang="en-US" altLang="zh-CN" sz="1400" dirty="0" err="1" smtClean="0"/>
              <a:t>StarRocks</a:t>
            </a:r>
            <a:r>
              <a:rPr lang="zh-CN" altLang="en-US" sz="1400" dirty="0" smtClean="0"/>
              <a:t>支持以外部表的形式，接入其他数据源。</a:t>
            </a:r>
            <a:endParaRPr lang="en-US" altLang="zh-CN" sz="1400" dirty="0" smtClean="0"/>
          </a:p>
          <a:p>
            <a:pPr>
              <a:lnSpc>
                <a:spcPct val="150000"/>
              </a:lnSpc>
            </a:pPr>
            <a:r>
              <a:rPr lang="zh-CN" altLang="en-US" sz="1400" dirty="0" smtClean="0"/>
              <a:t>外表指</a:t>
            </a:r>
            <a:r>
              <a:rPr lang="zh-CN" altLang="en-US" sz="1400" dirty="0"/>
              <a:t>保存在其他数据源中的数据表，而 </a:t>
            </a:r>
            <a:r>
              <a:rPr lang="en-US" altLang="zh-CN" sz="1400" dirty="0" err="1"/>
              <a:t>StartRocks</a:t>
            </a:r>
            <a:r>
              <a:rPr lang="en-US" altLang="zh-CN" sz="1400" dirty="0"/>
              <a:t> </a:t>
            </a:r>
            <a:r>
              <a:rPr lang="zh-CN" altLang="en-US" sz="1400" dirty="0"/>
              <a:t>只保存表对应的元数据，并直接向外部表所在数据源发起查询</a:t>
            </a:r>
            <a:r>
              <a:rPr lang="zh-CN" altLang="en-US" sz="1400" dirty="0" smtClean="0"/>
              <a:t>。</a:t>
            </a:r>
            <a:endParaRPr lang="en-US" altLang="zh-CN" sz="1400" dirty="0" smtClean="0"/>
          </a:p>
          <a:p>
            <a:pPr>
              <a:lnSpc>
                <a:spcPct val="150000"/>
              </a:lnSpc>
            </a:pPr>
            <a:r>
              <a:rPr lang="zh-CN" altLang="en-US" sz="1400" dirty="0" smtClean="0"/>
              <a:t>目前已支持的第三方数据源包括：</a:t>
            </a:r>
            <a:endParaRPr lang="en-US" altLang="zh-CN" sz="1400" dirty="0" smtClean="0"/>
          </a:p>
          <a:p>
            <a:pPr marL="285750" indent="-285750">
              <a:lnSpc>
                <a:spcPct val="150000"/>
              </a:lnSpc>
              <a:buFont typeface="Arial" panose="020B0604020202020204" pitchFamily="34" charset="0"/>
              <a:buChar char="•"/>
            </a:pPr>
            <a:r>
              <a:rPr lang="en-US" altLang="zh-CN" sz="1400" dirty="0" smtClean="0"/>
              <a:t>MySQL</a:t>
            </a:r>
          </a:p>
          <a:p>
            <a:pPr marL="285750" indent="-285750">
              <a:lnSpc>
                <a:spcPct val="150000"/>
              </a:lnSpc>
              <a:buFont typeface="Arial" panose="020B0604020202020204" pitchFamily="34" charset="0"/>
              <a:buChar char="•"/>
            </a:pPr>
            <a:r>
              <a:rPr lang="en-US" altLang="zh-CN" sz="1400" dirty="0" smtClean="0"/>
              <a:t>HDFS</a:t>
            </a:r>
          </a:p>
          <a:p>
            <a:pPr marL="285750" indent="-285750">
              <a:lnSpc>
                <a:spcPct val="150000"/>
              </a:lnSpc>
              <a:buFont typeface="Arial" panose="020B0604020202020204" pitchFamily="34" charset="0"/>
              <a:buChar char="•"/>
            </a:pPr>
            <a:r>
              <a:rPr lang="en-US" altLang="zh-CN" sz="1400" dirty="0" err="1" smtClean="0"/>
              <a:t>ElasticSearch</a:t>
            </a:r>
            <a:endParaRPr lang="en-US" altLang="zh-CN" sz="1400" dirty="0" smtClean="0"/>
          </a:p>
          <a:p>
            <a:pPr marL="285750" indent="-285750">
              <a:lnSpc>
                <a:spcPct val="150000"/>
              </a:lnSpc>
              <a:buFont typeface="Arial" panose="020B0604020202020204" pitchFamily="34" charset="0"/>
              <a:buChar char="•"/>
            </a:pPr>
            <a:r>
              <a:rPr lang="en-US" altLang="zh-CN" sz="1400" dirty="0" smtClean="0"/>
              <a:t>Hive</a:t>
            </a:r>
          </a:p>
          <a:p>
            <a:pPr>
              <a:lnSpc>
                <a:spcPct val="150000"/>
              </a:lnSpc>
            </a:pPr>
            <a:r>
              <a:rPr lang="zh-CN" altLang="en-US" sz="1400" dirty="0" smtClean="0">
                <a:solidFill>
                  <a:srgbClr val="FF0000"/>
                </a:solidFill>
              </a:rPr>
              <a:t>以上现阶段</a:t>
            </a:r>
            <a:r>
              <a:rPr lang="zh-CN" altLang="en-US" sz="1400" dirty="0">
                <a:solidFill>
                  <a:srgbClr val="FF0000"/>
                </a:solidFill>
              </a:rPr>
              <a:t>只支持读取，还不支持写入</a:t>
            </a:r>
            <a:r>
              <a:rPr lang="zh-CN" altLang="en-US" sz="1400" dirty="0" smtClean="0">
                <a:solidFill>
                  <a:srgbClr val="FF0000"/>
                </a:solidFill>
              </a:rPr>
              <a:t>。</a:t>
            </a:r>
            <a:endParaRPr lang="en-US" altLang="zh-CN" sz="1400" dirty="0" smtClean="0"/>
          </a:p>
          <a:p>
            <a:pPr marL="285750" indent="-285750">
              <a:lnSpc>
                <a:spcPct val="150000"/>
              </a:lnSpc>
              <a:buFont typeface="Arial" panose="020B0604020202020204" pitchFamily="34" charset="0"/>
              <a:buChar char="•"/>
            </a:pPr>
            <a:r>
              <a:rPr lang="en-US" altLang="zh-CN" sz="1400" dirty="0" err="1" smtClean="0"/>
              <a:t>StarRocks</a:t>
            </a:r>
            <a:r>
              <a:rPr lang="en-US" altLang="zh-CN" sz="1400" dirty="0" smtClean="0"/>
              <a:t>(1.19</a:t>
            </a:r>
            <a:r>
              <a:rPr lang="zh-CN" altLang="en-US" sz="1400" dirty="0" smtClean="0"/>
              <a:t>版本支持</a:t>
            </a:r>
            <a:r>
              <a:rPr lang="en-US" altLang="zh-CN" sz="1400" dirty="0" smtClean="0"/>
              <a:t>)  </a:t>
            </a:r>
            <a:r>
              <a:rPr lang="zh-CN" altLang="en-US" sz="1400" dirty="0" smtClean="0"/>
              <a:t>支持外表</a:t>
            </a:r>
            <a:r>
              <a:rPr lang="en-US" altLang="zh-CN" sz="1400" dirty="0"/>
              <a:t>insert into </a:t>
            </a:r>
            <a:r>
              <a:rPr lang="zh-CN" altLang="en-US" sz="1400" dirty="0"/>
              <a:t>写入</a:t>
            </a:r>
            <a:endParaRPr lang="en-US" altLang="zh-CN" sz="1400" dirty="0" smtClean="0"/>
          </a:p>
          <a:p>
            <a:pPr>
              <a:lnSpc>
                <a:spcPct val="150000"/>
              </a:lnSpc>
            </a:pPr>
            <a:r>
              <a:rPr lang="zh-CN" altLang="en-US" sz="1400" dirty="0" smtClean="0"/>
              <a:t>建外表语法参考官方文档：</a:t>
            </a:r>
            <a:r>
              <a:rPr lang="en-US" altLang="zh-CN" sz="1400" dirty="0"/>
              <a:t>https://docs.starrocks.com/zh-cn/main/using_starrocks/External_table</a:t>
            </a:r>
            <a:endParaRPr lang="en-US" altLang="zh-CN" sz="1400" dirty="0" smtClean="0"/>
          </a:p>
          <a:p>
            <a:pPr>
              <a:lnSpc>
                <a:spcPct val="150000"/>
              </a:lnSpc>
            </a:pPr>
            <a:endParaRPr lang="en-US" altLang="zh-CN" sz="1400" dirty="0" smtClean="0"/>
          </a:p>
          <a:p>
            <a:pPr>
              <a:lnSpc>
                <a:spcPct val="150000"/>
              </a:lnSpc>
            </a:pPr>
            <a:r>
              <a:rPr lang="en-US" altLang="zh-CN" sz="1400" dirty="0" smtClean="0"/>
              <a:t>MySQL</a:t>
            </a:r>
            <a:r>
              <a:rPr lang="zh-CN" altLang="en-US" sz="1400" dirty="0" smtClean="0"/>
              <a:t>外表场景：星型</a:t>
            </a:r>
            <a:r>
              <a:rPr lang="zh-CN" altLang="en-US" sz="1400" dirty="0"/>
              <a:t>模型中，数据一般划分为维度表和事实表。维度表数据量少，但会涉及 </a:t>
            </a:r>
            <a:r>
              <a:rPr lang="en-US" altLang="zh-CN" sz="1400" dirty="0"/>
              <a:t>UPDATE </a:t>
            </a:r>
            <a:r>
              <a:rPr lang="zh-CN" altLang="en-US" sz="1400" dirty="0"/>
              <a:t>操作</a:t>
            </a:r>
            <a:r>
              <a:rPr lang="zh-CN" altLang="en-US" sz="1400" dirty="0" smtClean="0"/>
              <a:t>。</a:t>
            </a:r>
            <a:endParaRPr lang="en-US" altLang="zh-CN" sz="1400" dirty="0" smtClean="0"/>
          </a:p>
          <a:p>
            <a:pPr>
              <a:lnSpc>
                <a:spcPct val="150000"/>
              </a:lnSpc>
            </a:pPr>
            <a:r>
              <a:rPr lang="en-US" altLang="zh-CN" sz="1400" dirty="0"/>
              <a:t> </a:t>
            </a:r>
            <a:r>
              <a:rPr lang="en-US" altLang="zh-CN" sz="1400" dirty="0" smtClean="0"/>
              <a:t>                            </a:t>
            </a:r>
            <a:r>
              <a:rPr lang="zh-CN" altLang="en-US" sz="1400" dirty="0" smtClean="0"/>
              <a:t>目前 </a:t>
            </a:r>
            <a:r>
              <a:rPr lang="en-US" altLang="zh-CN" sz="1400" dirty="0" err="1"/>
              <a:t>StarRocks</a:t>
            </a:r>
            <a:r>
              <a:rPr lang="en-US" altLang="zh-CN" sz="1400" dirty="0"/>
              <a:t> </a:t>
            </a:r>
            <a:r>
              <a:rPr lang="zh-CN" altLang="en-US" sz="1400" dirty="0"/>
              <a:t>中还不直接支持 </a:t>
            </a:r>
            <a:r>
              <a:rPr lang="en-US" altLang="zh-CN" sz="1400" dirty="0"/>
              <a:t>UPDATE </a:t>
            </a:r>
            <a:r>
              <a:rPr lang="zh-CN" altLang="en-US" sz="1400" dirty="0"/>
              <a:t>操作（可以通过 </a:t>
            </a:r>
            <a:r>
              <a:rPr lang="en-US" altLang="zh-CN" sz="1400" dirty="0"/>
              <a:t>Unique </a:t>
            </a:r>
            <a:r>
              <a:rPr lang="zh-CN" altLang="en-US" sz="1400" dirty="0"/>
              <a:t>数据模型实现</a:t>
            </a:r>
            <a:r>
              <a:rPr lang="zh-CN" altLang="en-US" sz="1400" dirty="0" smtClean="0"/>
              <a:t>）</a:t>
            </a:r>
            <a:endParaRPr lang="en-US" altLang="zh-CN" sz="1400" dirty="0" smtClean="0"/>
          </a:p>
          <a:p>
            <a:pPr>
              <a:lnSpc>
                <a:spcPct val="150000"/>
              </a:lnSpc>
            </a:pPr>
            <a:r>
              <a:rPr lang="en-US" altLang="zh-CN" sz="1400" dirty="0"/>
              <a:t> </a:t>
            </a:r>
            <a:r>
              <a:rPr lang="en-US" altLang="zh-CN" sz="1400" dirty="0" smtClean="0"/>
              <a:t>                            </a:t>
            </a:r>
            <a:r>
              <a:rPr lang="zh-CN" altLang="en-US" sz="1400" dirty="0" smtClean="0"/>
              <a:t>在</a:t>
            </a:r>
            <a:r>
              <a:rPr lang="zh-CN" altLang="en-US" sz="1400" dirty="0"/>
              <a:t>一些场景下，可以把维度表存储在 </a:t>
            </a:r>
            <a:r>
              <a:rPr lang="en-US" altLang="zh-CN" sz="1400" dirty="0"/>
              <a:t>MySQL </a:t>
            </a:r>
            <a:r>
              <a:rPr lang="zh-CN" altLang="en-US" sz="1400" dirty="0"/>
              <a:t>中，查询时直接读取维度表</a:t>
            </a:r>
            <a:r>
              <a:rPr lang="zh-CN" altLang="en-US" sz="1400" dirty="0" smtClean="0"/>
              <a:t>。</a:t>
            </a:r>
            <a:endParaRPr lang="en-US" altLang="zh-CN" sz="1400" dirty="0" smtClean="0"/>
          </a:p>
          <a:p>
            <a:pPr>
              <a:lnSpc>
                <a:spcPct val="150000"/>
              </a:lnSpc>
            </a:pPr>
            <a:r>
              <a:rPr lang="en-US" altLang="zh-CN" sz="1400" dirty="0" err="1" smtClean="0"/>
              <a:t>StarRocks</a:t>
            </a:r>
            <a:r>
              <a:rPr lang="zh-CN" altLang="en-US" sz="1400" dirty="0" smtClean="0"/>
              <a:t>外表场景：</a:t>
            </a:r>
            <a:r>
              <a:rPr lang="zh-CN" altLang="en-US" sz="1400" dirty="0"/>
              <a:t>解决用户的读写分离需求，提供更好的资源</a:t>
            </a:r>
            <a:r>
              <a:rPr lang="zh-CN" altLang="en-US" sz="1400" dirty="0" smtClean="0"/>
              <a:t>隔离</a:t>
            </a:r>
            <a:endParaRPr lang="en-US" altLang="zh-CN" sz="1400" dirty="0" smtClean="0"/>
          </a:p>
          <a:p>
            <a:r>
              <a:rPr lang="zh-CN" altLang="en-US" sz="1400" dirty="0" smtClean="0"/>
              <a:t>                                 </a:t>
            </a:r>
            <a:r>
              <a:rPr lang="en-US" altLang="zh-CN" sz="1400" dirty="0" smtClean="0"/>
              <a:t>(</a:t>
            </a:r>
            <a:r>
              <a:rPr lang="zh-CN" altLang="en-US" sz="1400" dirty="0" smtClean="0"/>
              <a:t>在</a:t>
            </a:r>
            <a:r>
              <a:rPr lang="zh-CN" altLang="en-US" sz="1400" dirty="0"/>
              <a:t>外表集群计算结果写入目标表集群，并在目标表集群提供查询服务，实现读写</a:t>
            </a:r>
            <a:r>
              <a:rPr lang="zh-CN" altLang="en-US" sz="1400" dirty="0" smtClean="0"/>
              <a:t>分离</a:t>
            </a:r>
            <a:r>
              <a:rPr lang="en-US" altLang="zh-CN" sz="1400" dirty="0" smtClean="0"/>
              <a:t>)</a:t>
            </a:r>
            <a:endParaRPr lang="en-US" altLang="zh-CN" sz="1400" dirty="0"/>
          </a:p>
          <a:p>
            <a:pPr>
              <a:lnSpc>
                <a:spcPct val="150000"/>
              </a:lnSpc>
            </a:pPr>
            <a:r>
              <a:rPr lang="zh-CN" altLang="en-US" sz="1200" dirty="0" smtClean="0"/>
              <a:t>                    </a:t>
            </a:r>
            <a:endParaRPr lang="en-US" altLang="zh-CN" sz="1100" dirty="0"/>
          </a:p>
        </p:txBody>
      </p:sp>
      <p:sp>
        <p:nvSpPr>
          <p:cNvPr id="4" name="圆角矩形 3"/>
          <p:cNvSpPr/>
          <p:nvPr/>
        </p:nvSpPr>
        <p:spPr>
          <a:xfrm>
            <a:off x="840420" y="6056173"/>
            <a:ext cx="9163676" cy="41904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200" dirty="0">
                <a:solidFill>
                  <a:schemeClr val="tx1"/>
                </a:solidFill>
              </a:rPr>
              <a:t>Tips</a:t>
            </a:r>
            <a:r>
              <a:rPr lang="zh-CN" altLang="en-US" sz="1200" dirty="0" smtClean="0">
                <a:solidFill>
                  <a:schemeClr val="tx1"/>
                </a:solidFill>
              </a:rPr>
              <a:t>：</a:t>
            </a:r>
            <a:r>
              <a:rPr lang="en-US" altLang="zh-CN" sz="1200" dirty="0" err="1" smtClean="0">
                <a:solidFill>
                  <a:schemeClr val="tx1"/>
                </a:solidFill>
              </a:rPr>
              <a:t>StarRocks</a:t>
            </a:r>
            <a:r>
              <a:rPr lang="en-US" altLang="zh-CN" sz="1200" dirty="0" smtClean="0">
                <a:solidFill>
                  <a:schemeClr val="tx1"/>
                </a:solidFill>
              </a:rPr>
              <a:t> </a:t>
            </a:r>
            <a:r>
              <a:rPr lang="zh-CN" altLang="en-US" sz="1200" dirty="0" smtClean="0">
                <a:solidFill>
                  <a:schemeClr val="tx1"/>
                </a:solidFill>
              </a:rPr>
              <a:t>外表</a:t>
            </a:r>
            <a:r>
              <a:rPr lang="zh-CN" altLang="en-US" sz="1200" dirty="0">
                <a:solidFill>
                  <a:schemeClr val="tx1"/>
                </a:solidFill>
              </a:rPr>
              <a:t>会周期性从目标表同步元信息（同步周期为</a:t>
            </a:r>
            <a:r>
              <a:rPr lang="en-US" altLang="zh-CN" sz="1200" dirty="0">
                <a:solidFill>
                  <a:schemeClr val="tx1"/>
                </a:solidFill>
              </a:rPr>
              <a:t>10</a:t>
            </a:r>
            <a:r>
              <a:rPr lang="zh-CN" altLang="en-US" sz="1200" dirty="0">
                <a:solidFill>
                  <a:schemeClr val="tx1"/>
                </a:solidFill>
              </a:rPr>
              <a:t>秒），在目标表执行的</a:t>
            </a:r>
            <a:r>
              <a:rPr lang="en-US" altLang="zh-CN" sz="1200" dirty="0">
                <a:solidFill>
                  <a:schemeClr val="tx1"/>
                </a:solidFill>
              </a:rPr>
              <a:t>DDL</a:t>
            </a:r>
            <a:r>
              <a:rPr lang="zh-CN" altLang="en-US" sz="1200" dirty="0">
                <a:solidFill>
                  <a:schemeClr val="tx1"/>
                </a:solidFill>
              </a:rPr>
              <a:t>操作可能会延迟一定时间反应在外表上</a:t>
            </a:r>
          </a:p>
        </p:txBody>
      </p:sp>
    </p:spTree>
    <p:extLst>
      <p:ext uri="{BB962C8B-B14F-4D97-AF65-F5344CB8AC3E}">
        <p14:creationId xmlns:p14="http://schemas.microsoft.com/office/powerpoint/2010/main" val="393396169"/>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2</a:t>
            </a:r>
            <a:r>
              <a:rPr lang="zh-CN" altLang="en-US" dirty="0" smtClean="0"/>
              <a:t>、改表</a:t>
            </a:r>
            <a:endParaRPr lang="zh-CN" altLang="en-US" dirty="0"/>
          </a:p>
        </p:txBody>
      </p:sp>
      <p:sp>
        <p:nvSpPr>
          <p:cNvPr id="2" name="文本框 1"/>
          <p:cNvSpPr txBox="1"/>
          <p:nvPr/>
        </p:nvSpPr>
        <p:spPr>
          <a:xfrm>
            <a:off x="650706" y="1025543"/>
            <a:ext cx="11371961" cy="5244513"/>
          </a:xfrm>
          <a:prstGeom prst="rect">
            <a:avLst/>
          </a:prstGeom>
          <a:noFill/>
        </p:spPr>
        <p:txBody>
          <a:bodyPr wrap="square" rtlCol="0">
            <a:spAutoFit/>
          </a:bodyPr>
          <a:lstStyle/>
          <a:p>
            <a:pPr>
              <a:lnSpc>
                <a:spcPct val="130000"/>
              </a:lnSpc>
            </a:pPr>
            <a:r>
              <a:rPr lang="zh-CN" altLang="en-US" sz="1600" b="1" dirty="0" smtClean="0"/>
              <a:t>语法：</a:t>
            </a:r>
            <a:r>
              <a:rPr lang="en-US" altLang="zh-CN" sz="1600" b="1" dirty="0" smtClean="0"/>
              <a:t>ALTER </a:t>
            </a:r>
            <a:r>
              <a:rPr lang="en-US" altLang="zh-CN" sz="1600" b="1" dirty="0"/>
              <a:t>TABLE [database.]</a:t>
            </a:r>
            <a:r>
              <a:rPr lang="en-US" altLang="zh-CN" sz="1600" b="1" dirty="0" smtClean="0"/>
              <a:t>table </a:t>
            </a:r>
            <a:r>
              <a:rPr lang="en-US" altLang="zh-CN" sz="1600" b="1" dirty="0"/>
              <a:t>alter_clause1[, alter_clause2, ...];</a:t>
            </a:r>
          </a:p>
          <a:p>
            <a:pPr>
              <a:lnSpc>
                <a:spcPct val="130000"/>
              </a:lnSpc>
            </a:pPr>
            <a:r>
              <a:rPr lang="zh-CN" altLang="en-US" sz="1400" dirty="0" smtClean="0"/>
              <a:t>主要包括 </a:t>
            </a:r>
            <a:r>
              <a:rPr lang="en-US" altLang="zh-CN" sz="1400" dirty="0" smtClean="0"/>
              <a:t>partition</a:t>
            </a:r>
            <a:r>
              <a:rPr lang="zh-CN" altLang="en-US" sz="1400" dirty="0" smtClean="0"/>
              <a:t>、</a:t>
            </a:r>
            <a:r>
              <a:rPr lang="en-US" altLang="zh-CN" sz="1400" dirty="0" smtClean="0"/>
              <a:t>schema change</a:t>
            </a:r>
            <a:r>
              <a:rPr lang="zh-CN" altLang="en-US" sz="1400" dirty="0" smtClean="0"/>
              <a:t>、</a:t>
            </a:r>
            <a:r>
              <a:rPr lang="en-US" altLang="zh-CN" sz="1400" dirty="0" smtClean="0"/>
              <a:t>rollup </a:t>
            </a:r>
            <a:r>
              <a:rPr lang="zh-CN" altLang="en-US" sz="1400" dirty="0" smtClean="0"/>
              <a:t>三种操作类型，这</a:t>
            </a:r>
            <a:r>
              <a:rPr lang="zh-CN" altLang="en-US" sz="1400" dirty="0"/>
              <a:t>三种操作类型不能同时出现在一条 </a:t>
            </a:r>
            <a:r>
              <a:rPr lang="en-US" altLang="zh-CN" sz="1400" dirty="0"/>
              <a:t>ALTER TABLE </a:t>
            </a:r>
            <a:r>
              <a:rPr lang="zh-CN" altLang="en-US" sz="1400" dirty="0"/>
              <a:t>语句中。</a:t>
            </a:r>
          </a:p>
          <a:p>
            <a:pPr>
              <a:lnSpc>
                <a:spcPct val="130000"/>
              </a:lnSpc>
            </a:pPr>
            <a:r>
              <a:rPr lang="en-US" altLang="zh-CN" sz="1400" dirty="0">
                <a:solidFill>
                  <a:srgbClr val="FF0000"/>
                </a:solidFill>
              </a:rPr>
              <a:t>schema change </a:t>
            </a:r>
            <a:r>
              <a:rPr lang="zh-CN" altLang="en-US" sz="1400" dirty="0">
                <a:solidFill>
                  <a:srgbClr val="FF0000"/>
                </a:solidFill>
              </a:rPr>
              <a:t>和 </a:t>
            </a:r>
            <a:r>
              <a:rPr lang="en-US" altLang="zh-CN" sz="1400" dirty="0">
                <a:solidFill>
                  <a:srgbClr val="FF0000"/>
                </a:solidFill>
              </a:rPr>
              <a:t>rollup </a:t>
            </a:r>
            <a:r>
              <a:rPr lang="zh-CN" altLang="en-US" sz="1400" dirty="0">
                <a:solidFill>
                  <a:srgbClr val="FF0000"/>
                </a:solidFill>
              </a:rPr>
              <a:t>是异步操作</a:t>
            </a:r>
            <a:r>
              <a:rPr lang="zh-CN" altLang="en-US" sz="1400" dirty="0"/>
              <a:t>，任务提交成功则返回。之后可使用 </a:t>
            </a:r>
            <a:r>
              <a:rPr lang="en-US" altLang="zh-CN" sz="1400" dirty="0"/>
              <a:t>SHOW ALTER </a:t>
            </a:r>
            <a:r>
              <a:rPr lang="zh-CN" altLang="en-US" sz="1400" dirty="0"/>
              <a:t>命令查看</a:t>
            </a:r>
            <a:r>
              <a:rPr lang="zh-CN" altLang="en-US" sz="1400" dirty="0" smtClean="0"/>
              <a:t>进度。</a:t>
            </a:r>
            <a:endParaRPr lang="en-US" altLang="zh-CN" sz="1400" dirty="0" smtClean="0"/>
          </a:p>
          <a:p>
            <a:pPr>
              <a:lnSpc>
                <a:spcPct val="130000"/>
              </a:lnSpc>
            </a:pPr>
            <a:r>
              <a:rPr lang="zh-CN" altLang="en-US" sz="1400" dirty="0"/>
              <a:t>任务</a:t>
            </a:r>
            <a:r>
              <a:rPr lang="zh-CN" altLang="en-US" sz="1400" dirty="0" smtClean="0"/>
              <a:t>执行结束所需时间由</a:t>
            </a:r>
            <a:r>
              <a:rPr lang="en-US" altLang="zh-CN" sz="1400" dirty="0" smtClean="0"/>
              <a:t>alter</a:t>
            </a:r>
            <a:r>
              <a:rPr lang="zh-CN" altLang="en-US" sz="1400" dirty="0" smtClean="0"/>
              <a:t>操作的类型、涉及的数据量决定。</a:t>
            </a:r>
            <a:endParaRPr lang="zh-CN" altLang="en-US" sz="1400" dirty="0"/>
          </a:p>
          <a:p>
            <a:pPr>
              <a:lnSpc>
                <a:spcPct val="130000"/>
              </a:lnSpc>
            </a:pPr>
            <a:r>
              <a:rPr lang="en-US" altLang="zh-CN" sz="1400" dirty="0">
                <a:solidFill>
                  <a:srgbClr val="FF0000"/>
                </a:solidFill>
              </a:rPr>
              <a:t>partition </a:t>
            </a:r>
            <a:r>
              <a:rPr lang="zh-CN" altLang="en-US" sz="1400" dirty="0">
                <a:solidFill>
                  <a:srgbClr val="FF0000"/>
                </a:solidFill>
              </a:rPr>
              <a:t>是同步操作</a:t>
            </a:r>
            <a:r>
              <a:rPr lang="zh-CN" altLang="en-US" sz="1400" dirty="0"/>
              <a:t>，命令返回表示执行完毕</a:t>
            </a:r>
            <a:r>
              <a:rPr lang="zh-CN" altLang="en-US" sz="1400" dirty="0" smtClean="0"/>
              <a:t>。</a:t>
            </a:r>
            <a:endParaRPr lang="en-US" altLang="zh-CN" sz="1400" dirty="0" smtClean="0"/>
          </a:p>
          <a:p>
            <a:pPr>
              <a:lnSpc>
                <a:spcPct val="130000"/>
              </a:lnSpc>
            </a:pPr>
            <a:r>
              <a:rPr lang="zh-CN" altLang="en-US" sz="1400" dirty="0" smtClean="0">
                <a:latin typeface="微软雅黑" panose="020B0503020204020204" pitchFamily="34" charset="-122"/>
                <a:ea typeface="微软雅黑" panose="020B0503020204020204" pitchFamily="34" charset="-122"/>
              </a:rPr>
              <a:t>注：</a:t>
            </a:r>
            <a:r>
              <a:rPr lang="en-US" altLang="zh-CN" sz="1400" dirty="0" smtClean="0">
                <a:latin typeface="微软雅黑" panose="020B0503020204020204" pitchFamily="34" charset="-122"/>
                <a:ea typeface="微软雅黑" panose="020B0503020204020204" pitchFamily="34" charset="-122"/>
              </a:rPr>
              <a:t>Primary Key</a:t>
            </a:r>
            <a:r>
              <a:rPr lang="zh-CN" altLang="en-US" sz="1400" dirty="0" smtClean="0">
                <a:latin typeface="微软雅黑" panose="020B0503020204020204" pitchFamily="34" charset="-122"/>
                <a:ea typeface="微软雅黑" panose="020B0503020204020204" pitchFamily="34" charset="-122"/>
              </a:rPr>
              <a:t>主键模型 </a:t>
            </a:r>
            <a:r>
              <a:rPr lang="en-US" altLang="zh-CN" sz="1400" dirty="0" smtClean="0">
                <a:latin typeface="微软雅黑" panose="020B0503020204020204" pitchFamily="34" charset="-122"/>
                <a:ea typeface="微软雅黑" panose="020B0503020204020204" pitchFamily="34" charset="-122"/>
              </a:rPr>
              <a:t>alter table </a:t>
            </a:r>
            <a:r>
              <a:rPr lang="zh-CN" altLang="en-US" sz="1400" dirty="0" smtClean="0">
                <a:latin typeface="微软雅黑" panose="020B0503020204020204" pitchFamily="34" charset="-122"/>
                <a:ea typeface="微软雅黑" panose="020B0503020204020204" pitchFamily="34" charset="-122"/>
              </a:rPr>
              <a:t>目前</a:t>
            </a:r>
            <a:r>
              <a:rPr lang="zh-CN" altLang="en-US" sz="1400" dirty="0">
                <a:latin typeface="微软雅黑" panose="020B0503020204020204" pitchFamily="34" charset="-122"/>
                <a:ea typeface="微软雅黑" panose="020B0503020204020204" pitchFamily="34" charset="-122"/>
              </a:rPr>
              <a:t>仅支持添加</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删除列，还不支持更改列类型和添加删除索引等操作</a:t>
            </a:r>
          </a:p>
          <a:p>
            <a:endParaRPr lang="en-US" altLang="zh-CN" sz="1400" dirty="0" smtClean="0"/>
          </a:p>
          <a:p>
            <a:pPr marL="285750" indent="-285750">
              <a:lnSpc>
                <a:spcPct val="130000"/>
              </a:lnSpc>
              <a:buFont typeface="Wingdings" panose="05000000000000000000" pitchFamily="2" charset="2"/>
              <a:buChar char="Ø"/>
            </a:pPr>
            <a:r>
              <a:rPr lang="en-US" altLang="zh-CN" sz="2000" dirty="0"/>
              <a:t>partition</a:t>
            </a:r>
            <a:r>
              <a:rPr lang="en-US" altLang="zh-CN" sz="2000" dirty="0" smtClean="0"/>
              <a:t> </a:t>
            </a:r>
          </a:p>
          <a:p>
            <a:pPr>
              <a:lnSpc>
                <a:spcPct val="150000"/>
              </a:lnSpc>
            </a:pPr>
            <a:r>
              <a:rPr lang="en-US" altLang="zh-CN" sz="1600" dirty="0" smtClean="0"/>
              <a:t>1. </a:t>
            </a:r>
            <a:r>
              <a:rPr lang="zh-CN" altLang="en-US" sz="1600" dirty="0" smtClean="0"/>
              <a:t>增加分区 </a:t>
            </a:r>
            <a:endParaRPr lang="en-US" altLang="zh-CN" sz="1600" dirty="0" smtClean="0"/>
          </a:p>
          <a:p>
            <a:pPr>
              <a:lnSpc>
                <a:spcPct val="150000"/>
              </a:lnSpc>
            </a:pPr>
            <a:r>
              <a:rPr lang="en-US" altLang="zh-CN" sz="1600" dirty="0"/>
              <a:t> </a:t>
            </a:r>
            <a:r>
              <a:rPr lang="en-US" altLang="zh-CN" sz="1600" dirty="0" smtClean="0"/>
              <a:t>   </a:t>
            </a:r>
            <a:r>
              <a:rPr lang="en-US" altLang="zh-CN" sz="1400" dirty="0" smtClean="0"/>
              <a:t>ALTER </a:t>
            </a:r>
            <a:r>
              <a:rPr lang="en-US" altLang="zh-CN" sz="1400" dirty="0"/>
              <a:t>TABLE </a:t>
            </a:r>
            <a:r>
              <a:rPr lang="en-US" altLang="zh-CN" sz="1400" dirty="0" err="1" smtClean="0"/>
              <a:t>example_db.my_table</a:t>
            </a:r>
            <a:r>
              <a:rPr lang="en-US" altLang="zh-CN" sz="1400" dirty="0" smtClean="0"/>
              <a:t> ADD </a:t>
            </a:r>
            <a:r>
              <a:rPr lang="en-US" altLang="zh-CN" sz="1400" dirty="0"/>
              <a:t>PARTITION p1 VALUES LESS THAN ("2014-01-01</a:t>
            </a:r>
            <a:r>
              <a:rPr lang="en-US" altLang="zh-CN" sz="1400" dirty="0" smtClean="0"/>
              <a:t>");</a:t>
            </a:r>
            <a:endParaRPr lang="en-US" altLang="zh-CN" sz="1400" dirty="0"/>
          </a:p>
          <a:p>
            <a:pPr>
              <a:lnSpc>
                <a:spcPct val="150000"/>
              </a:lnSpc>
            </a:pPr>
            <a:r>
              <a:rPr lang="en-US" altLang="zh-CN" sz="1400" dirty="0" smtClean="0"/>
              <a:t>     ALTER TABLE table1 ADD PARTITION p20211001 VALUES[(‘2021-10-01’),(‘</a:t>
            </a:r>
            <a:r>
              <a:rPr lang="en-US" altLang="zh-CN" sz="1400" dirty="0"/>
              <a:t>2021-10-02’)) </a:t>
            </a:r>
            <a:r>
              <a:rPr lang="en-US" altLang="zh-CN" sz="1400" dirty="0" smtClean="0"/>
              <a:t>[ DISTRIBUTED </a:t>
            </a:r>
            <a:r>
              <a:rPr lang="en-US" altLang="zh-CN" sz="1400" dirty="0"/>
              <a:t>BY HASH (</a:t>
            </a:r>
            <a:r>
              <a:rPr lang="en-US" altLang="zh-CN" sz="1400" dirty="0" smtClean="0"/>
              <a:t>k1) BUCKETS 3]</a:t>
            </a:r>
            <a:r>
              <a:rPr lang="zh-CN" altLang="en-US" sz="1400" dirty="0" smtClean="0"/>
              <a:t>；</a:t>
            </a:r>
            <a:endParaRPr lang="en-US" altLang="zh-CN" sz="1400" dirty="0" smtClean="0"/>
          </a:p>
          <a:p>
            <a:pPr>
              <a:lnSpc>
                <a:spcPct val="150000"/>
              </a:lnSpc>
            </a:pPr>
            <a:r>
              <a:rPr lang="en-US" altLang="zh-CN" sz="1400" dirty="0"/>
              <a:t> </a:t>
            </a:r>
            <a:r>
              <a:rPr lang="en-US" altLang="zh-CN" sz="1400" dirty="0" smtClean="0"/>
              <a:t>   (</a:t>
            </a:r>
            <a:r>
              <a:rPr lang="zh-CN" altLang="en-US" sz="1400" dirty="0"/>
              <a:t>如指定分桶方式，只可修改桶数不可修改分桶方式或分桶</a:t>
            </a:r>
            <a:r>
              <a:rPr lang="zh-CN" altLang="en-US" sz="1400" dirty="0" smtClean="0"/>
              <a:t>列</a:t>
            </a:r>
            <a:r>
              <a:rPr lang="en-US" altLang="zh-CN" sz="1400" dirty="0" smtClean="0"/>
              <a:t>; </a:t>
            </a:r>
            <a:r>
              <a:rPr lang="zh-CN" altLang="en-US" sz="1400" dirty="0" smtClean="0"/>
              <a:t>未指定分桶方式自动使用建表时的分桶方式</a:t>
            </a:r>
            <a:r>
              <a:rPr lang="en-US" altLang="zh-CN" sz="1400" dirty="0" smtClean="0"/>
              <a:t>)</a:t>
            </a:r>
          </a:p>
          <a:p>
            <a:pPr>
              <a:lnSpc>
                <a:spcPct val="150000"/>
              </a:lnSpc>
            </a:pPr>
            <a:r>
              <a:rPr lang="en-US" altLang="zh-CN" sz="1600" dirty="0" smtClean="0"/>
              <a:t>2. </a:t>
            </a:r>
            <a:r>
              <a:rPr lang="zh-CN" altLang="en-US" sz="1600" dirty="0" smtClean="0"/>
              <a:t>删除分区 </a:t>
            </a:r>
            <a:r>
              <a:rPr lang="en-US" altLang="zh-CN" sz="1600" dirty="0" smtClean="0"/>
              <a:t>(</a:t>
            </a:r>
            <a:r>
              <a:rPr lang="zh-CN" altLang="en-US" sz="1600" dirty="0"/>
              <a:t>至少保留一个</a:t>
            </a:r>
            <a:r>
              <a:rPr lang="zh-CN" altLang="en-US" sz="1600" dirty="0" smtClean="0"/>
              <a:t>分区</a:t>
            </a:r>
            <a:r>
              <a:rPr lang="en-US" altLang="zh-CN" sz="1600" dirty="0" smtClean="0"/>
              <a:t>)</a:t>
            </a:r>
          </a:p>
          <a:p>
            <a:pPr>
              <a:lnSpc>
                <a:spcPct val="150000"/>
              </a:lnSpc>
            </a:pPr>
            <a:r>
              <a:rPr lang="en-US" altLang="zh-CN" sz="1400" dirty="0"/>
              <a:t> </a:t>
            </a:r>
            <a:r>
              <a:rPr lang="en-US" altLang="zh-CN" sz="1400" dirty="0" smtClean="0"/>
              <a:t>   ALTER </a:t>
            </a:r>
            <a:r>
              <a:rPr lang="en-US" altLang="zh-CN" sz="1400" dirty="0"/>
              <a:t>TABLE table1 </a:t>
            </a:r>
            <a:r>
              <a:rPr lang="en-US" altLang="zh-CN" sz="1400" dirty="0" smtClean="0"/>
              <a:t>DROP </a:t>
            </a:r>
            <a:r>
              <a:rPr lang="en-US" altLang="zh-CN" sz="1400" dirty="0"/>
              <a:t>PARTITION </a:t>
            </a:r>
            <a:r>
              <a:rPr lang="en-US" altLang="zh-CN" sz="1400" dirty="0" smtClean="0"/>
              <a:t>p20211001;</a:t>
            </a:r>
          </a:p>
          <a:p>
            <a:pPr>
              <a:lnSpc>
                <a:spcPct val="150000"/>
              </a:lnSpc>
            </a:pPr>
            <a:r>
              <a:rPr lang="en-US" altLang="zh-CN" sz="1600" dirty="0"/>
              <a:t>3. </a:t>
            </a:r>
            <a:r>
              <a:rPr lang="zh-CN" altLang="en-US" sz="1600" dirty="0"/>
              <a:t>修改分区</a:t>
            </a:r>
            <a:r>
              <a:rPr lang="zh-CN" altLang="en-US" sz="1600" dirty="0" smtClean="0"/>
              <a:t>属性</a:t>
            </a:r>
            <a:endParaRPr lang="en-US" altLang="zh-CN" sz="1600" dirty="0" smtClean="0"/>
          </a:p>
          <a:p>
            <a:pPr>
              <a:lnSpc>
                <a:spcPct val="150000"/>
              </a:lnSpc>
            </a:pPr>
            <a:r>
              <a:rPr lang="en-US" altLang="zh-CN" sz="1600" dirty="0"/>
              <a:t> </a:t>
            </a:r>
            <a:r>
              <a:rPr lang="en-US" altLang="zh-CN" sz="1600" dirty="0" smtClean="0"/>
              <a:t>   </a:t>
            </a:r>
            <a:r>
              <a:rPr lang="en-US" altLang="zh-CN" sz="1400" dirty="0" smtClean="0"/>
              <a:t>ALTER TABLE table1 MODIFY PARTITION (p20211001,p20211002) SET(“</a:t>
            </a:r>
            <a:r>
              <a:rPr lang="en-US" altLang="zh-CN" sz="1400" dirty="0" err="1" smtClean="0"/>
              <a:t>replication_num</a:t>
            </a:r>
            <a:r>
              <a:rPr lang="en-US" altLang="zh-CN" sz="1400" dirty="0" smtClean="0"/>
              <a:t>” = “2”);</a:t>
            </a:r>
          </a:p>
        </p:txBody>
      </p:sp>
    </p:spTree>
    <p:extLst>
      <p:ext uri="{BB962C8B-B14F-4D97-AF65-F5344CB8AC3E}">
        <p14:creationId xmlns:p14="http://schemas.microsoft.com/office/powerpoint/2010/main" val="3906282821"/>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7620" y="1276194"/>
            <a:ext cx="4286848" cy="1638529"/>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6776" y="3357480"/>
            <a:ext cx="5334744" cy="2695951"/>
          </a:xfrm>
          <a:prstGeom prst="rect">
            <a:avLst/>
          </a:prstGeom>
        </p:spPr>
      </p:pic>
      <p:sp>
        <p:nvSpPr>
          <p:cNvPr id="3" name="标题 2"/>
          <p:cNvSpPr>
            <a:spLocks noGrp="1"/>
          </p:cNvSpPr>
          <p:nvPr>
            <p:ph type="title"/>
          </p:nvPr>
        </p:nvSpPr>
        <p:spPr/>
        <p:txBody>
          <a:bodyPr/>
          <a:lstStyle/>
          <a:p>
            <a:r>
              <a:rPr lang="en-US" altLang="zh-CN" dirty="0" smtClean="0"/>
              <a:t>2</a:t>
            </a:r>
            <a:r>
              <a:rPr lang="zh-CN" altLang="en-US" dirty="0" smtClean="0"/>
              <a:t>、改表</a:t>
            </a:r>
            <a:endParaRPr lang="zh-CN" altLang="en-US" dirty="0"/>
          </a:p>
        </p:txBody>
      </p:sp>
      <p:sp>
        <p:nvSpPr>
          <p:cNvPr id="2" name="文本框 1"/>
          <p:cNvSpPr txBox="1"/>
          <p:nvPr/>
        </p:nvSpPr>
        <p:spPr>
          <a:xfrm>
            <a:off x="600519" y="1103415"/>
            <a:ext cx="7968715" cy="5433795"/>
          </a:xfrm>
          <a:prstGeom prst="rect">
            <a:avLst/>
          </a:prstGeom>
          <a:noFill/>
        </p:spPr>
        <p:txBody>
          <a:bodyPr wrap="square" rtlCol="0">
            <a:spAutoFit/>
          </a:bodyPr>
          <a:lstStyle/>
          <a:p>
            <a:pPr>
              <a:lnSpc>
                <a:spcPct val="130000"/>
              </a:lnSpc>
            </a:pPr>
            <a:r>
              <a:rPr lang="zh-CN" altLang="en-US" sz="1600" dirty="0" smtClean="0"/>
              <a:t>语法：</a:t>
            </a:r>
            <a:r>
              <a:rPr lang="en-US" altLang="zh-CN" sz="1600" dirty="0" smtClean="0"/>
              <a:t>ALTER </a:t>
            </a:r>
            <a:r>
              <a:rPr lang="en-US" altLang="zh-CN" sz="1600" dirty="0"/>
              <a:t>TABLE [database.]</a:t>
            </a:r>
            <a:r>
              <a:rPr lang="en-US" altLang="zh-CN" sz="1600" dirty="0" smtClean="0"/>
              <a:t>table </a:t>
            </a:r>
            <a:r>
              <a:rPr lang="en-US" altLang="zh-CN" sz="1600" dirty="0"/>
              <a:t>alter_clause1[, alter_clause2, ...];</a:t>
            </a:r>
          </a:p>
          <a:p>
            <a:pPr marL="285750" indent="-285750">
              <a:lnSpc>
                <a:spcPct val="130000"/>
              </a:lnSpc>
              <a:buFont typeface="Wingdings" panose="05000000000000000000" pitchFamily="2" charset="2"/>
              <a:buChar char="Ø"/>
            </a:pPr>
            <a:r>
              <a:rPr lang="en-US" altLang="zh-CN" dirty="0" smtClean="0"/>
              <a:t>Rollup/</a:t>
            </a:r>
            <a:r>
              <a:rPr lang="zh-CN" altLang="en-US" dirty="0" smtClean="0"/>
              <a:t>物化视图</a:t>
            </a:r>
            <a:endParaRPr lang="en-US" altLang="zh-CN" dirty="0" smtClean="0"/>
          </a:p>
          <a:p>
            <a:pPr>
              <a:lnSpc>
                <a:spcPct val="130000"/>
              </a:lnSpc>
            </a:pPr>
            <a:r>
              <a:rPr lang="en-US" altLang="zh-CN" dirty="0"/>
              <a:t> </a:t>
            </a:r>
            <a:r>
              <a:rPr lang="en-US" altLang="zh-CN" dirty="0" smtClean="0"/>
              <a:t>    </a:t>
            </a:r>
            <a:r>
              <a:rPr lang="zh-CN" altLang="en-US" sz="1400" dirty="0" smtClean="0"/>
              <a:t>在</a:t>
            </a:r>
            <a:r>
              <a:rPr lang="zh-CN" altLang="en-US" sz="1400" dirty="0"/>
              <a:t>物理上是</a:t>
            </a:r>
            <a:r>
              <a:rPr lang="zh-CN" altLang="en-US" sz="1400" b="1" dirty="0"/>
              <a:t>独立存储</a:t>
            </a:r>
            <a:r>
              <a:rPr lang="zh-CN" altLang="en-US" sz="1400" dirty="0" smtClean="0"/>
              <a:t>的</a:t>
            </a:r>
            <a:endParaRPr lang="en-US" altLang="zh-CN" sz="1400" dirty="0" smtClean="0"/>
          </a:p>
          <a:p>
            <a:pPr marL="285750" indent="-285750">
              <a:lnSpc>
                <a:spcPct val="130000"/>
              </a:lnSpc>
              <a:buFont typeface="Arial" panose="020B0604020202020204" pitchFamily="34" charset="0"/>
              <a:buChar char="•"/>
            </a:pPr>
            <a:r>
              <a:rPr lang="en-US" altLang="zh-CN" sz="1400" dirty="0" smtClean="0"/>
              <a:t>Rollup</a:t>
            </a:r>
          </a:p>
          <a:p>
            <a:pPr>
              <a:lnSpc>
                <a:spcPct val="130000"/>
              </a:lnSpc>
            </a:pPr>
            <a:r>
              <a:rPr lang="en-US" altLang="zh-CN" sz="1200" b="1" dirty="0" smtClean="0"/>
              <a:t>    1.</a:t>
            </a:r>
            <a:r>
              <a:rPr lang="zh-CN" altLang="en-US" sz="1200" b="1" dirty="0" smtClean="0"/>
              <a:t>创建</a:t>
            </a:r>
            <a:r>
              <a:rPr lang="en-US" altLang="zh-CN" sz="1200" b="1" dirty="0" smtClean="0"/>
              <a:t>rollup index </a:t>
            </a:r>
          </a:p>
          <a:p>
            <a:pPr>
              <a:lnSpc>
                <a:spcPct val="130000"/>
              </a:lnSpc>
            </a:pPr>
            <a:r>
              <a:rPr lang="en-US" altLang="zh-CN" sz="1200" dirty="0" smtClean="0"/>
              <a:t>       </a:t>
            </a:r>
            <a:r>
              <a:rPr lang="en-US" altLang="zh-CN" sz="1100" dirty="0" smtClean="0"/>
              <a:t>ALTER TABLE table1 ADD </a:t>
            </a:r>
            <a:r>
              <a:rPr lang="en-US" altLang="zh-CN" sz="1100" dirty="0"/>
              <a:t>ROLLUP </a:t>
            </a:r>
            <a:r>
              <a:rPr lang="en-US" altLang="zh-CN" sz="1100" dirty="0" err="1"/>
              <a:t>rollup_city</a:t>
            </a:r>
            <a:r>
              <a:rPr lang="en-US" altLang="zh-CN" sz="1100" dirty="0"/>
              <a:t>(</a:t>
            </a:r>
            <a:r>
              <a:rPr lang="en-US" altLang="zh-CN" sz="1100" dirty="0" err="1"/>
              <a:t>citycode</a:t>
            </a:r>
            <a:r>
              <a:rPr lang="en-US" altLang="zh-CN" sz="1100" dirty="0"/>
              <a:t>, </a:t>
            </a:r>
            <a:r>
              <a:rPr lang="en-US" altLang="zh-CN" sz="1100" dirty="0" err="1"/>
              <a:t>pv</a:t>
            </a:r>
            <a:r>
              <a:rPr lang="en-US" altLang="zh-CN" sz="1100" dirty="0"/>
              <a:t>) </a:t>
            </a:r>
            <a:r>
              <a:rPr lang="en-US" altLang="zh-CN" sz="1100" dirty="0" smtClean="0"/>
              <a:t>[from table1] [,r1(</a:t>
            </a:r>
            <a:r>
              <a:rPr lang="en-US" altLang="zh-CN" sz="1100" dirty="0" err="1" smtClean="0"/>
              <a:t>siteid,uv</a:t>
            </a:r>
            <a:r>
              <a:rPr lang="en-US" altLang="zh-CN" sz="1100" dirty="0" smtClean="0"/>
              <a:t>) from table1];</a:t>
            </a:r>
          </a:p>
          <a:p>
            <a:pPr>
              <a:lnSpc>
                <a:spcPct val="130000"/>
              </a:lnSpc>
            </a:pPr>
            <a:r>
              <a:rPr lang="zh-CN" altLang="en-US" sz="1100" dirty="0" smtClean="0"/>
              <a:t>       如未指定 </a:t>
            </a:r>
            <a:r>
              <a:rPr lang="en-US" altLang="zh-CN" sz="1100" dirty="0" smtClean="0"/>
              <a:t>from table1 </a:t>
            </a:r>
            <a:r>
              <a:rPr lang="zh-CN" altLang="en-US" sz="1100" dirty="0" smtClean="0"/>
              <a:t>默认从 </a:t>
            </a:r>
            <a:r>
              <a:rPr lang="en-US" altLang="zh-CN" sz="1100" dirty="0" smtClean="0"/>
              <a:t>base index </a:t>
            </a:r>
            <a:r>
              <a:rPr lang="zh-CN" altLang="en-US" sz="1100" dirty="0" smtClean="0"/>
              <a:t>创建，可批量创建</a:t>
            </a:r>
            <a:endParaRPr lang="zh-CN" altLang="en-US" sz="1100" dirty="0"/>
          </a:p>
          <a:p>
            <a:pPr>
              <a:lnSpc>
                <a:spcPct val="130000"/>
              </a:lnSpc>
            </a:pPr>
            <a:r>
              <a:rPr lang="en-US" altLang="zh-CN" sz="1200" dirty="0" smtClean="0"/>
              <a:t>    </a:t>
            </a:r>
            <a:r>
              <a:rPr lang="en-US" altLang="zh-CN" sz="1200" b="1" dirty="0" smtClean="0"/>
              <a:t>2. </a:t>
            </a:r>
            <a:r>
              <a:rPr lang="zh-CN" altLang="en-US" sz="1200" b="1" dirty="0" smtClean="0"/>
              <a:t>删除</a:t>
            </a:r>
            <a:r>
              <a:rPr lang="en-US" altLang="zh-CN" sz="1200" b="1" dirty="0" smtClean="0"/>
              <a:t>rollup </a:t>
            </a:r>
            <a:r>
              <a:rPr lang="en-US" altLang="zh-CN" sz="1200" b="1" dirty="0"/>
              <a:t>index</a:t>
            </a:r>
          </a:p>
          <a:p>
            <a:pPr>
              <a:lnSpc>
                <a:spcPct val="130000"/>
              </a:lnSpc>
            </a:pPr>
            <a:r>
              <a:rPr lang="en-US" altLang="zh-CN" sz="1200" dirty="0" smtClean="0"/>
              <a:t>       </a:t>
            </a:r>
            <a:r>
              <a:rPr lang="en-US" altLang="zh-CN" sz="1100" dirty="0" smtClean="0"/>
              <a:t>ALTER </a:t>
            </a:r>
            <a:r>
              <a:rPr lang="en-US" altLang="zh-CN" sz="1100" dirty="0"/>
              <a:t>TABLE table1 </a:t>
            </a:r>
            <a:r>
              <a:rPr lang="en-US" altLang="zh-CN" sz="1100" dirty="0" smtClean="0"/>
              <a:t>DROP ROLLUP </a:t>
            </a:r>
            <a:r>
              <a:rPr lang="en-US" altLang="zh-CN" sz="1100" dirty="0" err="1" smtClean="0"/>
              <a:t>rollup_city</a:t>
            </a:r>
            <a:r>
              <a:rPr lang="en-US" altLang="zh-CN" sz="1100" dirty="0" smtClean="0"/>
              <a:t> [,r1] ;</a:t>
            </a:r>
          </a:p>
          <a:p>
            <a:pPr marL="285750" indent="-285750">
              <a:lnSpc>
                <a:spcPct val="130000"/>
              </a:lnSpc>
              <a:buFont typeface="Arial" panose="020B0604020202020204" pitchFamily="34" charset="0"/>
              <a:buChar char="•"/>
            </a:pPr>
            <a:r>
              <a:rPr lang="zh-CN" altLang="en-US" sz="1400" dirty="0"/>
              <a:t>物化</a:t>
            </a:r>
            <a:r>
              <a:rPr lang="zh-CN" altLang="en-US" sz="1400" dirty="0" smtClean="0"/>
              <a:t>视图</a:t>
            </a:r>
            <a:endParaRPr lang="en-US" altLang="zh-CN" sz="1400" dirty="0"/>
          </a:p>
          <a:p>
            <a:pPr>
              <a:lnSpc>
                <a:spcPct val="130000"/>
              </a:lnSpc>
            </a:pPr>
            <a:r>
              <a:rPr lang="en-US" altLang="zh-CN" sz="1200" dirty="0" smtClean="0"/>
              <a:t>    </a:t>
            </a:r>
            <a:r>
              <a:rPr lang="en-US" altLang="zh-CN" sz="1200" b="1" dirty="0" smtClean="0"/>
              <a:t>3. </a:t>
            </a:r>
            <a:r>
              <a:rPr lang="zh-CN" altLang="en-US" sz="1200" b="1" dirty="0" smtClean="0"/>
              <a:t>创建物化视图</a:t>
            </a:r>
            <a:endParaRPr lang="en-US" altLang="zh-CN" sz="1200" b="1" dirty="0" smtClean="0"/>
          </a:p>
          <a:p>
            <a:pPr>
              <a:lnSpc>
                <a:spcPct val="130000"/>
              </a:lnSpc>
            </a:pPr>
            <a:r>
              <a:rPr lang="en-US" altLang="zh-CN" sz="1200" dirty="0"/>
              <a:t> </a:t>
            </a:r>
            <a:r>
              <a:rPr lang="en-US" altLang="zh-CN" sz="1200" dirty="0" smtClean="0"/>
              <a:t>      </a:t>
            </a:r>
            <a:r>
              <a:rPr lang="en-US" altLang="zh-CN" sz="1100" dirty="0" smtClean="0"/>
              <a:t>CREATE </a:t>
            </a:r>
            <a:r>
              <a:rPr lang="en-US" altLang="zh-CN" sz="1100" dirty="0"/>
              <a:t>MATERIALIZED VIEW </a:t>
            </a:r>
            <a:r>
              <a:rPr lang="en-US" altLang="zh-CN" sz="1100" dirty="0" err="1"/>
              <a:t>dt_uv</a:t>
            </a:r>
            <a:r>
              <a:rPr lang="en-US" altLang="zh-CN" sz="1100" dirty="0"/>
              <a:t> </a:t>
            </a:r>
            <a:r>
              <a:rPr lang="en-US" altLang="zh-CN" sz="1100" dirty="0" smtClean="0"/>
              <a:t>AS</a:t>
            </a:r>
            <a:endParaRPr lang="en-US" altLang="zh-CN" sz="1100" dirty="0"/>
          </a:p>
          <a:p>
            <a:pPr>
              <a:lnSpc>
                <a:spcPct val="130000"/>
              </a:lnSpc>
            </a:pPr>
            <a:r>
              <a:rPr lang="en-US" altLang="zh-CN" sz="1100" dirty="0"/>
              <a:t> </a:t>
            </a:r>
            <a:r>
              <a:rPr lang="en-US" altLang="zh-CN" sz="1100" dirty="0" smtClean="0"/>
              <a:t>       SELECT </a:t>
            </a:r>
            <a:r>
              <a:rPr lang="en-US" altLang="zh-CN" sz="1100" dirty="0" err="1"/>
              <a:t>dt</a:t>
            </a:r>
            <a:r>
              <a:rPr lang="en-US" altLang="zh-CN" sz="1100" dirty="0"/>
              <a:t>, </a:t>
            </a:r>
            <a:r>
              <a:rPr lang="en-US" altLang="zh-CN" sz="1100" dirty="0" err="1"/>
              <a:t>page_id</a:t>
            </a:r>
            <a:r>
              <a:rPr lang="en-US" altLang="zh-CN" sz="1100" dirty="0"/>
              <a:t>, </a:t>
            </a:r>
            <a:r>
              <a:rPr lang="en-US" altLang="zh-CN" sz="1100" dirty="0" err="1"/>
              <a:t>bitmap_union</a:t>
            </a:r>
            <a:r>
              <a:rPr lang="en-US" altLang="zh-CN" sz="1100" dirty="0"/>
              <a:t>(</a:t>
            </a:r>
            <a:r>
              <a:rPr lang="en-US" altLang="zh-CN" sz="1100" dirty="0" err="1"/>
              <a:t>to_bitmap</a:t>
            </a:r>
            <a:r>
              <a:rPr lang="en-US" altLang="zh-CN" sz="1100" dirty="0"/>
              <a:t>(</a:t>
            </a:r>
            <a:r>
              <a:rPr lang="en-US" altLang="zh-CN" sz="1100" dirty="0" err="1"/>
              <a:t>user_id</a:t>
            </a:r>
            <a:r>
              <a:rPr lang="en-US" altLang="zh-CN" sz="1100" dirty="0"/>
              <a:t>))</a:t>
            </a:r>
          </a:p>
          <a:p>
            <a:pPr>
              <a:lnSpc>
                <a:spcPct val="130000"/>
              </a:lnSpc>
            </a:pPr>
            <a:r>
              <a:rPr lang="en-US" altLang="zh-CN" sz="1100" dirty="0"/>
              <a:t> </a:t>
            </a:r>
            <a:r>
              <a:rPr lang="en-US" altLang="zh-CN" sz="1100" dirty="0" smtClean="0"/>
              <a:t>       FROM </a:t>
            </a:r>
            <a:r>
              <a:rPr lang="en-US" altLang="zh-CN" sz="1100" dirty="0" err="1" smtClean="0"/>
              <a:t>user_view</a:t>
            </a:r>
            <a:r>
              <a:rPr lang="en-US" altLang="zh-CN" sz="1100" dirty="0" smtClean="0"/>
              <a:t> GROUP </a:t>
            </a:r>
            <a:r>
              <a:rPr lang="en-US" altLang="zh-CN" sz="1100" dirty="0"/>
              <a:t>BY </a:t>
            </a:r>
            <a:r>
              <a:rPr lang="en-US" altLang="zh-CN" sz="1100" dirty="0" err="1"/>
              <a:t>dt</a:t>
            </a:r>
            <a:r>
              <a:rPr lang="en-US" altLang="zh-CN" sz="1100" dirty="0"/>
              <a:t>, </a:t>
            </a:r>
            <a:r>
              <a:rPr lang="en-US" altLang="zh-CN" sz="1100" dirty="0" err="1" smtClean="0"/>
              <a:t>page_id</a:t>
            </a:r>
            <a:r>
              <a:rPr lang="en-US" altLang="zh-CN" sz="1100" dirty="0"/>
              <a:t> ORDER BY </a:t>
            </a:r>
            <a:r>
              <a:rPr lang="en-US" altLang="zh-CN" sz="1100" dirty="0" err="1"/>
              <a:t>page_id</a:t>
            </a:r>
            <a:r>
              <a:rPr lang="en-US" altLang="zh-CN" sz="1100" dirty="0" smtClean="0"/>
              <a:t>;</a:t>
            </a:r>
            <a:endParaRPr lang="en-US" altLang="zh-CN" sz="1200" dirty="0" smtClean="0"/>
          </a:p>
          <a:p>
            <a:pPr>
              <a:lnSpc>
                <a:spcPct val="130000"/>
              </a:lnSpc>
            </a:pPr>
            <a:r>
              <a:rPr lang="zh-CN" altLang="en-US" sz="1200" dirty="0" smtClean="0"/>
              <a:t>       </a:t>
            </a:r>
            <a:r>
              <a:rPr lang="zh-CN" altLang="en-US" sz="1050" dirty="0" smtClean="0"/>
              <a:t>目前暂不支持 多表</a:t>
            </a:r>
            <a:r>
              <a:rPr lang="en-US" altLang="zh-CN" sz="1050" dirty="0" smtClean="0"/>
              <a:t>join </a:t>
            </a:r>
            <a:r>
              <a:rPr lang="zh-CN" altLang="en-US" sz="1050" dirty="0" smtClean="0"/>
              <a:t>构建物化视图</a:t>
            </a:r>
            <a:endParaRPr lang="en-US" altLang="zh-CN" sz="1200" dirty="0" smtClean="0"/>
          </a:p>
          <a:p>
            <a:pPr>
              <a:lnSpc>
                <a:spcPct val="130000"/>
              </a:lnSpc>
            </a:pPr>
            <a:r>
              <a:rPr lang="en-US" altLang="zh-CN" sz="1200" dirty="0" smtClean="0"/>
              <a:t>     </a:t>
            </a:r>
            <a:r>
              <a:rPr lang="en-US" altLang="zh-CN" sz="1200" b="1" dirty="0" smtClean="0"/>
              <a:t>4. </a:t>
            </a:r>
            <a:r>
              <a:rPr lang="zh-CN" altLang="en-US" sz="1200" b="1" dirty="0" smtClean="0"/>
              <a:t>删除物化视图</a:t>
            </a:r>
            <a:endParaRPr lang="en-US" altLang="zh-CN" sz="1200" dirty="0" smtClean="0"/>
          </a:p>
          <a:p>
            <a:pPr>
              <a:lnSpc>
                <a:spcPct val="130000"/>
              </a:lnSpc>
            </a:pPr>
            <a:r>
              <a:rPr lang="en-US" altLang="zh-CN" sz="1200" dirty="0"/>
              <a:t> </a:t>
            </a:r>
            <a:r>
              <a:rPr lang="en-US" altLang="zh-CN" sz="1200" dirty="0" smtClean="0"/>
              <a:t>      </a:t>
            </a:r>
            <a:r>
              <a:rPr lang="en-US" altLang="zh-CN" sz="1100" dirty="0" smtClean="0"/>
              <a:t>DROP </a:t>
            </a:r>
            <a:r>
              <a:rPr lang="en-US" altLang="zh-CN" sz="1100" dirty="0"/>
              <a:t>MATERIALIZED VIEW [IF EXISTS] </a:t>
            </a:r>
            <a:r>
              <a:rPr lang="en-US" altLang="zh-CN" sz="1100" dirty="0" err="1" smtClean="0"/>
              <a:t>plat.dt_uv</a:t>
            </a:r>
            <a:r>
              <a:rPr lang="en-US" altLang="zh-CN" sz="1100" dirty="0" smtClean="0"/>
              <a:t>;</a:t>
            </a:r>
          </a:p>
          <a:p>
            <a:pPr>
              <a:lnSpc>
                <a:spcPct val="130000"/>
              </a:lnSpc>
            </a:pPr>
            <a:r>
              <a:rPr lang="zh-CN" altLang="en-US" sz="1200" dirty="0"/>
              <a:t>     </a:t>
            </a:r>
            <a:r>
              <a:rPr lang="en-US" altLang="zh-CN" sz="1200" b="1" dirty="0"/>
              <a:t>5. </a:t>
            </a:r>
            <a:r>
              <a:rPr lang="zh-CN" altLang="en-US" sz="1200" b="1" dirty="0"/>
              <a:t>查看视图处理</a:t>
            </a:r>
            <a:r>
              <a:rPr lang="zh-CN" altLang="en-US" sz="1200" b="1" dirty="0" smtClean="0"/>
              <a:t>状态</a:t>
            </a:r>
            <a:endParaRPr lang="en-US" altLang="zh-CN" sz="1100" dirty="0"/>
          </a:p>
          <a:p>
            <a:pPr>
              <a:lnSpc>
                <a:spcPct val="130000"/>
              </a:lnSpc>
            </a:pPr>
            <a:r>
              <a:rPr lang="en-US" altLang="zh-CN" sz="1100" dirty="0" smtClean="0"/>
              <a:t>        SHOW </a:t>
            </a:r>
            <a:r>
              <a:rPr lang="en-US" altLang="zh-CN" sz="1100" dirty="0"/>
              <a:t>ALTER TABLE MATERIALIZED VIEW FROM </a:t>
            </a:r>
            <a:r>
              <a:rPr lang="en-US" altLang="zh-CN" sz="1100" dirty="0" err="1" smtClean="0"/>
              <a:t>db_name</a:t>
            </a:r>
            <a:r>
              <a:rPr lang="en-US" altLang="zh-CN" sz="1100" dirty="0" smtClean="0"/>
              <a:t>;</a:t>
            </a:r>
          </a:p>
          <a:p>
            <a:pPr>
              <a:lnSpc>
                <a:spcPct val="130000"/>
              </a:lnSpc>
            </a:pPr>
            <a:r>
              <a:rPr lang="en-US" altLang="zh-CN" sz="1200" dirty="0"/>
              <a:t>     </a:t>
            </a:r>
            <a:r>
              <a:rPr lang="en-US" altLang="zh-CN" sz="1200" b="1" dirty="0" smtClean="0"/>
              <a:t>6</a:t>
            </a:r>
            <a:r>
              <a:rPr lang="en-US" altLang="zh-CN" sz="1200" b="1" dirty="0"/>
              <a:t>. </a:t>
            </a:r>
            <a:r>
              <a:rPr lang="zh-CN" altLang="en-US" sz="1200" b="1" dirty="0"/>
              <a:t>取消正在创建的物化视图</a:t>
            </a:r>
            <a:endParaRPr lang="en-US" altLang="zh-CN" sz="1200" b="1" dirty="0"/>
          </a:p>
          <a:p>
            <a:pPr>
              <a:lnSpc>
                <a:spcPct val="130000"/>
              </a:lnSpc>
            </a:pPr>
            <a:r>
              <a:rPr lang="en-US" altLang="zh-CN" sz="1100" dirty="0"/>
              <a:t> </a:t>
            </a:r>
            <a:r>
              <a:rPr lang="en-US" altLang="zh-CN" sz="1100" dirty="0" smtClean="0"/>
              <a:t>       CANCEL </a:t>
            </a:r>
            <a:r>
              <a:rPr lang="en-US" altLang="zh-CN" sz="1100" dirty="0"/>
              <a:t>ALTER MATERIALIZED VIEW FROM </a:t>
            </a:r>
            <a:r>
              <a:rPr lang="en-US" altLang="zh-CN" sz="1100" dirty="0" err="1"/>
              <a:t>db_name.table_name</a:t>
            </a:r>
            <a:endParaRPr lang="zh-CN" altLang="en-US" sz="1100" dirty="0"/>
          </a:p>
        </p:txBody>
      </p:sp>
    </p:spTree>
    <p:extLst>
      <p:ext uri="{BB962C8B-B14F-4D97-AF65-F5344CB8AC3E}">
        <p14:creationId xmlns:p14="http://schemas.microsoft.com/office/powerpoint/2010/main" val="3571056581"/>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2</a:t>
            </a:r>
            <a:r>
              <a:rPr lang="zh-CN" altLang="en-US" dirty="0" smtClean="0"/>
              <a:t>、改表</a:t>
            </a:r>
            <a:endParaRPr lang="zh-CN" altLang="en-US" dirty="0"/>
          </a:p>
        </p:txBody>
      </p:sp>
      <p:sp>
        <p:nvSpPr>
          <p:cNvPr id="2" name="文本框 1"/>
          <p:cNvSpPr txBox="1"/>
          <p:nvPr/>
        </p:nvSpPr>
        <p:spPr>
          <a:xfrm>
            <a:off x="697104" y="832375"/>
            <a:ext cx="11371961" cy="5841599"/>
          </a:xfrm>
          <a:prstGeom prst="rect">
            <a:avLst/>
          </a:prstGeom>
          <a:noFill/>
        </p:spPr>
        <p:txBody>
          <a:bodyPr wrap="square" rtlCol="0">
            <a:spAutoFit/>
          </a:bodyPr>
          <a:lstStyle/>
          <a:p>
            <a:r>
              <a:rPr lang="zh-CN" altLang="en-US" sz="1600" dirty="0" smtClean="0"/>
              <a:t>语法：</a:t>
            </a:r>
            <a:r>
              <a:rPr lang="en-US" altLang="zh-CN" sz="1600" dirty="0" smtClean="0"/>
              <a:t>ALTER </a:t>
            </a:r>
            <a:r>
              <a:rPr lang="en-US" altLang="zh-CN" sz="1600" dirty="0"/>
              <a:t>TABLE [database.]</a:t>
            </a:r>
            <a:r>
              <a:rPr lang="en-US" altLang="zh-CN" sz="1600" dirty="0" smtClean="0"/>
              <a:t>table </a:t>
            </a:r>
            <a:r>
              <a:rPr lang="en-US" altLang="zh-CN" sz="1600" dirty="0"/>
              <a:t>alter_clause1[, alter_clause2, ...];</a:t>
            </a:r>
          </a:p>
          <a:p>
            <a:pPr marL="285750" indent="-285750">
              <a:lnSpc>
                <a:spcPct val="120000"/>
              </a:lnSpc>
              <a:buFont typeface="Wingdings" panose="05000000000000000000" pitchFamily="2" charset="2"/>
              <a:buChar char="Ø"/>
            </a:pPr>
            <a:r>
              <a:rPr lang="en-US" altLang="zh-CN" dirty="0" smtClean="0"/>
              <a:t>schema change</a:t>
            </a:r>
          </a:p>
          <a:p>
            <a:pPr>
              <a:lnSpc>
                <a:spcPct val="140000"/>
              </a:lnSpc>
            </a:pPr>
            <a:r>
              <a:rPr lang="en-US" altLang="zh-CN" sz="1200" dirty="0" smtClean="0"/>
              <a:t>1. </a:t>
            </a:r>
            <a:r>
              <a:rPr lang="zh-CN" altLang="en-US" sz="1200" dirty="0" smtClean="0"/>
              <a:t>字段</a:t>
            </a:r>
            <a:endParaRPr lang="en-US" altLang="zh-CN" sz="1200" dirty="0" smtClean="0"/>
          </a:p>
          <a:p>
            <a:pPr>
              <a:lnSpc>
                <a:spcPct val="140000"/>
              </a:lnSpc>
            </a:pPr>
            <a:r>
              <a:rPr lang="en-US" altLang="zh-CN" sz="1200" dirty="0" smtClean="0"/>
              <a:t>    </a:t>
            </a:r>
            <a:r>
              <a:rPr lang="zh-CN" altLang="en-US" sz="1200" dirty="0"/>
              <a:t>新增</a:t>
            </a:r>
            <a:r>
              <a:rPr lang="zh-CN" altLang="en-US" sz="1200" dirty="0" smtClean="0"/>
              <a:t>字段：</a:t>
            </a:r>
            <a:r>
              <a:rPr lang="en-US" altLang="zh-CN" sz="1200" dirty="0" smtClean="0"/>
              <a:t>ALTER TABLE table1 ADD COLUMN col2 </a:t>
            </a:r>
            <a:r>
              <a:rPr lang="en-US" altLang="zh-CN" sz="1200" dirty="0" err="1" smtClean="0"/>
              <a:t>int</a:t>
            </a:r>
            <a:r>
              <a:rPr lang="en-US" altLang="zh-CN" sz="1200" dirty="0" smtClean="0"/>
              <a:t> </a:t>
            </a:r>
            <a:r>
              <a:rPr lang="en-US" altLang="zh-CN" sz="1200" dirty="0" smtClean="0">
                <a:solidFill>
                  <a:srgbClr val="FF0000"/>
                </a:solidFill>
              </a:rPr>
              <a:t>SUM </a:t>
            </a:r>
            <a:r>
              <a:rPr lang="en-US" altLang="zh-CN" sz="1200" dirty="0" smtClean="0"/>
              <a:t>DEFAULT ‘0’ AFTER col1;  // table1</a:t>
            </a:r>
            <a:r>
              <a:rPr lang="zh-CN" altLang="en-US" sz="1200" dirty="0"/>
              <a:t>聚合模型需指定</a:t>
            </a:r>
            <a:r>
              <a:rPr lang="en-US" altLang="zh-CN" sz="1200" dirty="0" err="1"/>
              <a:t>agg_type</a:t>
            </a:r>
            <a:endParaRPr lang="en-US" altLang="zh-CN" sz="1200" dirty="0" smtClean="0"/>
          </a:p>
          <a:p>
            <a:pPr>
              <a:lnSpc>
                <a:spcPct val="140000"/>
              </a:lnSpc>
            </a:pPr>
            <a:r>
              <a:rPr lang="en-US" altLang="zh-CN" sz="1200" dirty="0"/>
              <a:t> </a:t>
            </a:r>
            <a:r>
              <a:rPr lang="en-US" altLang="zh-CN" sz="1200" dirty="0" smtClean="0"/>
              <a:t>                     ALTER </a:t>
            </a:r>
            <a:r>
              <a:rPr lang="en-US" altLang="zh-CN" sz="1200" dirty="0"/>
              <a:t>TABLE </a:t>
            </a:r>
            <a:r>
              <a:rPr lang="en-US" altLang="zh-CN" sz="1200" dirty="0" smtClean="0"/>
              <a:t>table2 </a:t>
            </a:r>
            <a:r>
              <a:rPr lang="en-US" altLang="zh-CN" sz="1200" dirty="0"/>
              <a:t>ADD COLUMN col2 </a:t>
            </a:r>
            <a:r>
              <a:rPr lang="en-US" altLang="zh-CN" sz="1200" dirty="0" err="1"/>
              <a:t>int</a:t>
            </a:r>
            <a:r>
              <a:rPr lang="en-US" altLang="zh-CN" sz="1200" dirty="0"/>
              <a:t> </a:t>
            </a:r>
            <a:r>
              <a:rPr lang="en-US" altLang="zh-CN" sz="1200" dirty="0" smtClean="0">
                <a:solidFill>
                  <a:srgbClr val="FF0000"/>
                </a:solidFill>
              </a:rPr>
              <a:t>KEY</a:t>
            </a:r>
            <a:r>
              <a:rPr lang="en-US" altLang="zh-CN" sz="1200" dirty="0" smtClean="0"/>
              <a:t> AFTER col1;</a:t>
            </a:r>
            <a:r>
              <a:rPr lang="en-US" altLang="zh-CN" sz="1200" dirty="0"/>
              <a:t> </a:t>
            </a:r>
            <a:r>
              <a:rPr lang="en-US" altLang="zh-CN" sz="1200" dirty="0" smtClean="0"/>
              <a:t>         // table2</a:t>
            </a:r>
            <a:r>
              <a:rPr lang="zh-CN" altLang="en-US" sz="1200" dirty="0" smtClean="0"/>
              <a:t>明细模型增加</a:t>
            </a:r>
            <a:r>
              <a:rPr lang="en-US" altLang="zh-CN" sz="1200" dirty="0" smtClean="0"/>
              <a:t>key</a:t>
            </a:r>
            <a:r>
              <a:rPr lang="zh-CN" altLang="en-US" sz="1200" dirty="0" smtClean="0"/>
              <a:t>列需指定</a:t>
            </a:r>
            <a:r>
              <a:rPr lang="en-US" altLang="zh-CN" sz="1200" dirty="0" smtClean="0"/>
              <a:t>key</a:t>
            </a:r>
            <a:r>
              <a:rPr lang="zh-CN" altLang="en-US" sz="1200" dirty="0" smtClean="0"/>
              <a:t>关键字</a:t>
            </a:r>
            <a:endParaRPr lang="en-US" altLang="zh-CN" sz="1200" dirty="0" smtClean="0"/>
          </a:p>
          <a:p>
            <a:pPr>
              <a:lnSpc>
                <a:spcPct val="140000"/>
              </a:lnSpc>
            </a:pPr>
            <a:r>
              <a:rPr lang="en-US" altLang="zh-CN" sz="1200" dirty="0" smtClean="0"/>
              <a:t>    </a:t>
            </a:r>
            <a:r>
              <a:rPr lang="zh-CN" altLang="en-US" sz="1200" dirty="0" smtClean="0"/>
              <a:t>删除字段：</a:t>
            </a:r>
            <a:r>
              <a:rPr lang="en-US" altLang="zh-CN" sz="1200" dirty="0" smtClean="0"/>
              <a:t>ALTER </a:t>
            </a:r>
            <a:r>
              <a:rPr lang="en-US" altLang="zh-CN" sz="1200" dirty="0"/>
              <a:t>TABLE table1 </a:t>
            </a:r>
            <a:r>
              <a:rPr lang="en-US" altLang="zh-CN" sz="1200" dirty="0" smtClean="0"/>
              <a:t>DROP </a:t>
            </a:r>
            <a:r>
              <a:rPr lang="en-US" altLang="zh-CN" sz="1200" dirty="0"/>
              <a:t>COLUMN </a:t>
            </a:r>
            <a:r>
              <a:rPr lang="en-US" altLang="zh-CN" sz="1200" dirty="0" smtClean="0"/>
              <a:t>col2;</a:t>
            </a:r>
          </a:p>
          <a:p>
            <a:pPr>
              <a:lnSpc>
                <a:spcPct val="140000"/>
              </a:lnSpc>
            </a:pPr>
            <a:r>
              <a:rPr lang="en-US" altLang="zh-CN" sz="1200" dirty="0" smtClean="0"/>
              <a:t>    </a:t>
            </a:r>
            <a:r>
              <a:rPr lang="zh-CN" altLang="en-US" sz="1200" dirty="0" smtClean="0"/>
              <a:t>修改字段类型及位置： </a:t>
            </a:r>
            <a:r>
              <a:rPr lang="en-US" altLang="zh-CN" sz="1200" dirty="0" smtClean="0"/>
              <a:t>ALTER </a:t>
            </a:r>
            <a:r>
              <a:rPr lang="en-US" altLang="zh-CN" sz="1200" dirty="0"/>
              <a:t>TABLE </a:t>
            </a:r>
            <a:r>
              <a:rPr lang="en-US" altLang="zh-CN" sz="1200" dirty="0" smtClean="0"/>
              <a:t>table1 MODIFY COLUMN col3 double REPLACE AFTER col1;     // </a:t>
            </a:r>
            <a:r>
              <a:rPr lang="zh-CN" altLang="en-US" sz="1200" dirty="0" smtClean="0"/>
              <a:t>分区列不可做任何修改</a:t>
            </a:r>
            <a:endParaRPr lang="en-US" altLang="zh-CN" sz="1200" dirty="0" smtClean="0"/>
          </a:p>
          <a:p>
            <a:pPr>
              <a:lnSpc>
                <a:spcPct val="140000"/>
              </a:lnSpc>
            </a:pPr>
            <a:r>
              <a:rPr lang="en-US" altLang="zh-CN" sz="1200" dirty="0" smtClean="0"/>
              <a:t>2. Rename</a:t>
            </a:r>
          </a:p>
          <a:p>
            <a:pPr>
              <a:lnSpc>
                <a:spcPct val="140000"/>
              </a:lnSpc>
            </a:pPr>
            <a:r>
              <a:rPr lang="en-US" altLang="zh-CN" sz="1200" dirty="0"/>
              <a:t> </a:t>
            </a:r>
            <a:r>
              <a:rPr lang="en-US" altLang="zh-CN" sz="1200" dirty="0" smtClean="0"/>
              <a:t>   </a:t>
            </a:r>
            <a:r>
              <a:rPr lang="zh-CN" altLang="en-US" sz="1200" dirty="0" smtClean="0"/>
              <a:t>修改表名：</a:t>
            </a:r>
            <a:r>
              <a:rPr lang="en-US" altLang="zh-CN" sz="1200" dirty="0"/>
              <a:t> </a:t>
            </a:r>
            <a:r>
              <a:rPr lang="en-US" altLang="zh-CN" sz="1200" dirty="0" smtClean="0"/>
              <a:t>                    ALTER </a:t>
            </a:r>
            <a:r>
              <a:rPr lang="en-US" altLang="zh-CN" sz="1200" dirty="0"/>
              <a:t>TABLE table1 </a:t>
            </a:r>
            <a:r>
              <a:rPr lang="en-US" altLang="zh-CN" sz="1200" dirty="0" smtClean="0"/>
              <a:t>RENAME table9;</a:t>
            </a:r>
          </a:p>
          <a:p>
            <a:pPr>
              <a:lnSpc>
                <a:spcPct val="140000"/>
              </a:lnSpc>
            </a:pPr>
            <a:r>
              <a:rPr lang="en-US" altLang="zh-CN" sz="1200" dirty="0" smtClean="0"/>
              <a:t>    </a:t>
            </a:r>
            <a:r>
              <a:rPr lang="zh-CN" altLang="en-US" sz="1200" dirty="0" smtClean="0"/>
              <a:t>修改</a:t>
            </a:r>
            <a:r>
              <a:rPr lang="en-US" altLang="zh-CN" sz="1200" dirty="0" smtClean="0"/>
              <a:t>rollup index </a:t>
            </a:r>
            <a:r>
              <a:rPr lang="zh-CN" altLang="en-US" sz="1200" dirty="0" smtClean="0"/>
              <a:t>名称： </a:t>
            </a:r>
            <a:r>
              <a:rPr lang="en-US" altLang="zh-CN" sz="1200" dirty="0"/>
              <a:t>ALTER TABLE table1 RENAME ROLLUP </a:t>
            </a:r>
            <a:r>
              <a:rPr lang="en-US" altLang="zh-CN" sz="1200" dirty="0" err="1"/>
              <a:t>old_rollup_name</a:t>
            </a:r>
            <a:r>
              <a:rPr lang="en-US" altLang="zh-CN" sz="1200" dirty="0"/>
              <a:t> </a:t>
            </a:r>
            <a:r>
              <a:rPr lang="en-US" altLang="zh-CN" sz="1200" dirty="0" err="1"/>
              <a:t>new_rollup_name</a:t>
            </a:r>
            <a:r>
              <a:rPr lang="en-US" altLang="zh-CN" sz="1200" dirty="0"/>
              <a:t>; </a:t>
            </a:r>
          </a:p>
          <a:p>
            <a:pPr>
              <a:lnSpc>
                <a:spcPct val="140000"/>
              </a:lnSpc>
            </a:pPr>
            <a:r>
              <a:rPr lang="en-US" altLang="zh-CN" sz="1200" dirty="0" smtClean="0"/>
              <a:t>    </a:t>
            </a:r>
            <a:r>
              <a:rPr lang="zh-CN" altLang="en-US" sz="1200" dirty="0" smtClean="0"/>
              <a:t>修改</a:t>
            </a:r>
            <a:r>
              <a:rPr lang="en-US" altLang="zh-CN" sz="1200" dirty="0" smtClean="0"/>
              <a:t>partition </a:t>
            </a:r>
            <a:r>
              <a:rPr lang="zh-CN" altLang="en-US" sz="1200" dirty="0" smtClean="0"/>
              <a:t>名称：</a:t>
            </a:r>
            <a:r>
              <a:rPr lang="en-US" altLang="zh-CN" sz="1200" dirty="0"/>
              <a:t> </a:t>
            </a:r>
            <a:r>
              <a:rPr lang="en-US" altLang="zh-CN" sz="1200" dirty="0" smtClean="0"/>
              <a:t>     ALTER </a:t>
            </a:r>
            <a:r>
              <a:rPr lang="en-US" altLang="zh-CN" sz="1200" dirty="0"/>
              <a:t>TABLE table1 RENAME PARTITION </a:t>
            </a:r>
            <a:r>
              <a:rPr lang="en-US" altLang="zh-CN" sz="1200" dirty="0" err="1"/>
              <a:t>old_partition_name</a:t>
            </a:r>
            <a:r>
              <a:rPr lang="en-US" altLang="zh-CN" sz="1200" dirty="0"/>
              <a:t> </a:t>
            </a:r>
            <a:r>
              <a:rPr lang="en-US" altLang="zh-CN" sz="1200" dirty="0" err="1"/>
              <a:t>new_partition_name</a:t>
            </a:r>
            <a:r>
              <a:rPr lang="en-US" altLang="zh-CN" sz="1200" dirty="0"/>
              <a:t>;</a:t>
            </a:r>
            <a:endParaRPr lang="en-US" altLang="zh-CN" sz="1200" dirty="0" smtClean="0"/>
          </a:p>
          <a:p>
            <a:pPr>
              <a:lnSpc>
                <a:spcPct val="140000"/>
              </a:lnSpc>
            </a:pPr>
            <a:r>
              <a:rPr lang="en-US" altLang="zh-CN" sz="1200" dirty="0" smtClean="0"/>
              <a:t>3. Bitmap index </a:t>
            </a:r>
          </a:p>
          <a:p>
            <a:pPr>
              <a:lnSpc>
                <a:spcPct val="140000"/>
              </a:lnSpc>
            </a:pPr>
            <a:r>
              <a:rPr lang="en-US" altLang="zh-CN" sz="1200" dirty="0"/>
              <a:t> </a:t>
            </a:r>
            <a:r>
              <a:rPr lang="en-US" altLang="zh-CN" sz="1200" dirty="0" smtClean="0"/>
              <a:t>   </a:t>
            </a:r>
            <a:r>
              <a:rPr lang="zh-CN" altLang="en-US" sz="1200" dirty="0" smtClean="0"/>
              <a:t>创建</a:t>
            </a:r>
            <a:r>
              <a:rPr lang="en-US" altLang="zh-CN" sz="1200" dirty="0" smtClean="0"/>
              <a:t>bitmap</a:t>
            </a:r>
            <a:r>
              <a:rPr lang="zh-CN" altLang="en-US" sz="1200" dirty="0" smtClean="0"/>
              <a:t>索引：</a:t>
            </a:r>
            <a:r>
              <a:rPr lang="en-US" altLang="zh-CN" sz="1200" dirty="0"/>
              <a:t> </a:t>
            </a:r>
            <a:r>
              <a:rPr lang="en-US" altLang="zh-CN" sz="1200" dirty="0" smtClean="0"/>
              <a:t>        ALTER </a:t>
            </a:r>
            <a:r>
              <a:rPr lang="en-US" altLang="zh-CN" sz="1200" dirty="0"/>
              <a:t>TABLE table1</a:t>
            </a:r>
            <a:r>
              <a:rPr lang="en-US" altLang="zh-CN" sz="1200" dirty="0" smtClean="0"/>
              <a:t> </a:t>
            </a:r>
            <a:r>
              <a:rPr lang="en-US" altLang="zh-CN" sz="1200" dirty="0"/>
              <a:t>ADD INDEX </a:t>
            </a:r>
            <a:r>
              <a:rPr lang="en-US" altLang="zh-CN" sz="1200" dirty="0" err="1"/>
              <a:t>index_name</a:t>
            </a:r>
            <a:r>
              <a:rPr lang="en-US" altLang="zh-CN" sz="1200" dirty="0"/>
              <a:t> </a:t>
            </a:r>
            <a:r>
              <a:rPr lang="en-US" altLang="zh-CN" sz="1200" dirty="0" smtClean="0"/>
              <a:t>(col1) </a:t>
            </a:r>
            <a:r>
              <a:rPr lang="en-US" altLang="zh-CN" sz="1200" dirty="0"/>
              <a:t>[USING </a:t>
            </a:r>
            <a:r>
              <a:rPr lang="en-US" altLang="zh-CN" sz="1200" dirty="0" smtClean="0"/>
              <a:t>BITMAP];      //</a:t>
            </a:r>
            <a:r>
              <a:rPr lang="zh-CN" altLang="en-US" sz="1200" dirty="0"/>
              <a:t>在</a:t>
            </a:r>
            <a:r>
              <a:rPr lang="en-US" altLang="zh-CN" sz="1200" dirty="0" smtClean="0"/>
              <a:t>table1</a:t>
            </a:r>
            <a:r>
              <a:rPr lang="zh-CN" altLang="en-US" sz="1200" dirty="0" smtClean="0"/>
              <a:t>上</a:t>
            </a:r>
            <a:r>
              <a:rPr lang="zh-CN" altLang="en-US" sz="1200" dirty="0"/>
              <a:t>为</a:t>
            </a:r>
            <a:r>
              <a:rPr lang="en-US" altLang="zh-CN" sz="1200" dirty="0" err="1"/>
              <a:t>siteid</a:t>
            </a:r>
            <a:r>
              <a:rPr lang="en-US" altLang="zh-CN" sz="1200" dirty="0"/>
              <a:t> </a:t>
            </a:r>
            <a:r>
              <a:rPr lang="zh-CN" altLang="en-US" sz="1200" dirty="0"/>
              <a:t>创建</a:t>
            </a:r>
            <a:r>
              <a:rPr lang="en-US" altLang="zh-CN" sz="1200" dirty="0"/>
              <a:t>bitmap </a:t>
            </a:r>
            <a:r>
              <a:rPr lang="zh-CN" altLang="en-US" sz="1200" dirty="0"/>
              <a:t>索引</a:t>
            </a:r>
            <a:endParaRPr lang="en-US" altLang="zh-CN" sz="1200" dirty="0" smtClean="0"/>
          </a:p>
          <a:p>
            <a:pPr>
              <a:lnSpc>
                <a:spcPct val="140000"/>
              </a:lnSpc>
            </a:pPr>
            <a:r>
              <a:rPr lang="en-US" altLang="zh-CN" sz="1200" dirty="0"/>
              <a:t> </a:t>
            </a:r>
            <a:r>
              <a:rPr lang="en-US" altLang="zh-CN" sz="1200" dirty="0" smtClean="0"/>
              <a:t>   </a:t>
            </a:r>
            <a:r>
              <a:rPr lang="zh-CN" altLang="en-US" sz="1200" dirty="0" smtClean="0"/>
              <a:t>删除索引：</a:t>
            </a:r>
            <a:r>
              <a:rPr lang="en-US" altLang="zh-CN" sz="1200" dirty="0"/>
              <a:t> </a:t>
            </a:r>
            <a:r>
              <a:rPr lang="en-US" altLang="zh-CN" sz="1200" dirty="0" smtClean="0"/>
              <a:t>                   ALTER </a:t>
            </a:r>
            <a:r>
              <a:rPr lang="en-US" altLang="zh-CN" sz="1200" dirty="0"/>
              <a:t>TABLE </a:t>
            </a:r>
            <a:r>
              <a:rPr lang="en-US" altLang="zh-CN" sz="1200" dirty="0" smtClean="0"/>
              <a:t>table1 DROP INDEX </a:t>
            </a:r>
            <a:r>
              <a:rPr lang="en-US" altLang="zh-CN" sz="1200" dirty="0" err="1" smtClean="0"/>
              <a:t>index_name</a:t>
            </a:r>
            <a:r>
              <a:rPr lang="en-US" altLang="zh-CN" sz="1200" dirty="0" smtClean="0"/>
              <a:t>; </a:t>
            </a:r>
          </a:p>
          <a:p>
            <a:pPr>
              <a:lnSpc>
                <a:spcPct val="140000"/>
              </a:lnSpc>
            </a:pPr>
            <a:r>
              <a:rPr lang="en-US" altLang="zh-CN" sz="1200" dirty="0" smtClean="0"/>
              <a:t>4. </a:t>
            </a:r>
            <a:r>
              <a:rPr lang="zh-CN" altLang="en-US" sz="1200" dirty="0" smtClean="0"/>
              <a:t>修改</a:t>
            </a:r>
            <a:r>
              <a:rPr lang="en-US" altLang="zh-CN" sz="1200" dirty="0" smtClean="0"/>
              <a:t>table</a:t>
            </a:r>
            <a:r>
              <a:rPr lang="zh-CN" altLang="en-US" sz="1200" dirty="0" smtClean="0"/>
              <a:t>属性</a:t>
            </a:r>
            <a:r>
              <a:rPr lang="zh-CN" altLang="en-US" sz="1200" dirty="0"/>
              <a:t>，</a:t>
            </a:r>
            <a:r>
              <a:rPr lang="zh-CN" altLang="en-US" sz="1200" dirty="0" smtClean="0"/>
              <a:t>目前</a:t>
            </a:r>
            <a:r>
              <a:rPr lang="zh-CN" altLang="en-US" sz="1200" dirty="0"/>
              <a:t>支持修改</a:t>
            </a:r>
            <a:r>
              <a:rPr lang="en-US" altLang="zh-CN" sz="1200" dirty="0"/>
              <a:t>bloom filter</a:t>
            </a:r>
            <a:r>
              <a:rPr lang="zh-CN" altLang="en-US" sz="1200" dirty="0"/>
              <a:t>列</a:t>
            </a:r>
            <a:r>
              <a:rPr lang="en-US" altLang="zh-CN" sz="1200" dirty="0"/>
              <a:t>, </a:t>
            </a:r>
            <a:r>
              <a:rPr lang="en-US" altLang="zh-CN" sz="1200" dirty="0" err="1"/>
              <a:t>colocate_with</a:t>
            </a:r>
            <a:r>
              <a:rPr lang="en-US" altLang="zh-CN" sz="1200" dirty="0"/>
              <a:t> </a:t>
            </a:r>
            <a:r>
              <a:rPr lang="zh-CN" altLang="en-US" sz="1200" dirty="0"/>
              <a:t>属性和</a:t>
            </a:r>
            <a:r>
              <a:rPr lang="en-US" altLang="zh-CN" sz="1200" dirty="0" err="1"/>
              <a:t>dynamic_partition</a:t>
            </a:r>
            <a:r>
              <a:rPr lang="zh-CN" altLang="en-US" sz="1200" dirty="0"/>
              <a:t>属性，</a:t>
            </a:r>
            <a:r>
              <a:rPr lang="en-US" altLang="zh-CN" sz="1200" dirty="0" err="1"/>
              <a:t>replication_num</a:t>
            </a:r>
            <a:r>
              <a:rPr lang="zh-CN" altLang="en-US" sz="1200" dirty="0"/>
              <a:t>和</a:t>
            </a:r>
            <a:r>
              <a:rPr lang="en-US" altLang="zh-CN" sz="1200" dirty="0" err="1"/>
              <a:t>default.replication_num</a:t>
            </a:r>
            <a:r>
              <a:rPr lang="zh-CN" altLang="en-US" sz="1200" dirty="0" smtClean="0"/>
              <a:t>属性</a:t>
            </a:r>
            <a:endParaRPr lang="en-US" altLang="zh-CN" sz="1200" dirty="0" smtClean="0"/>
          </a:p>
          <a:p>
            <a:pPr>
              <a:lnSpc>
                <a:spcPct val="140000"/>
              </a:lnSpc>
            </a:pPr>
            <a:r>
              <a:rPr lang="en-US" altLang="zh-CN" sz="1200" dirty="0" smtClean="0"/>
              <a:t>    </a:t>
            </a:r>
            <a:r>
              <a:rPr lang="en-US" altLang="zh-CN" sz="1200" dirty="0"/>
              <a:t>ALTER TABLE table1 PROPERTIES </a:t>
            </a:r>
            <a:r>
              <a:rPr lang="en-US" altLang="zh-CN" sz="1200" dirty="0" smtClean="0"/>
              <a:t>(“</a:t>
            </a:r>
            <a:r>
              <a:rPr lang="en-US" altLang="zh-CN" sz="1200" dirty="0" err="1" smtClean="0"/>
              <a:t>colocate_with</a:t>
            </a:r>
            <a:r>
              <a:rPr lang="en-US" altLang="zh-CN" sz="1200" dirty="0" smtClean="0"/>
              <a:t>"=“group1");</a:t>
            </a:r>
          </a:p>
          <a:p>
            <a:pPr>
              <a:lnSpc>
                <a:spcPct val="140000"/>
              </a:lnSpc>
            </a:pPr>
            <a:r>
              <a:rPr lang="en-US" altLang="zh-CN" sz="1200" dirty="0"/>
              <a:t> </a:t>
            </a:r>
            <a:r>
              <a:rPr lang="en-US" altLang="zh-CN" sz="1200" dirty="0" smtClean="0"/>
              <a:t>   ALTER </a:t>
            </a:r>
            <a:r>
              <a:rPr lang="en-US" altLang="zh-CN" sz="1200" dirty="0"/>
              <a:t>TABLE table1 PROPERTIES </a:t>
            </a:r>
            <a:r>
              <a:rPr lang="en-US" altLang="zh-CN" sz="1200" dirty="0" smtClean="0"/>
              <a:t>(“</a:t>
            </a:r>
            <a:r>
              <a:rPr lang="en-US" altLang="zh-CN" sz="1200" dirty="0" err="1" smtClean="0"/>
              <a:t>bloom_filter_columns</a:t>
            </a:r>
            <a:r>
              <a:rPr lang="en-US" altLang="zh-CN" sz="1200" dirty="0" smtClean="0"/>
              <a:t>"=“k1,k2");</a:t>
            </a:r>
            <a:endParaRPr lang="en-US" altLang="zh-CN" sz="1200" dirty="0"/>
          </a:p>
          <a:p>
            <a:pPr>
              <a:lnSpc>
                <a:spcPct val="140000"/>
              </a:lnSpc>
            </a:pPr>
            <a:r>
              <a:rPr lang="en-US" altLang="zh-CN" sz="1200" dirty="0"/>
              <a:t>    ALTER TABLE </a:t>
            </a:r>
            <a:r>
              <a:rPr lang="en-US" altLang="zh-CN" sz="1200" dirty="0" smtClean="0"/>
              <a:t>table1 </a:t>
            </a:r>
            <a:r>
              <a:rPr lang="en-US" altLang="zh-CN" sz="1200" dirty="0"/>
              <a:t>set ("</a:t>
            </a:r>
            <a:r>
              <a:rPr lang="en-US" altLang="zh-CN" sz="1200" dirty="0" err="1"/>
              <a:t>dynamic_partition.enable</a:t>
            </a:r>
            <a:r>
              <a:rPr lang="en-US" altLang="zh-CN" sz="1200" dirty="0"/>
              <a:t>" = "false</a:t>
            </a:r>
            <a:r>
              <a:rPr lang="en-US" altLang="zh-CN" sz="1200" dirty="0" smtClean="0"/>
              <a:t>");</a:t>
            </a:r>
          </a:p>
          <a:p>
            <a:pPr>
              <a:lnSpc>
                <a:spcPct val="140000"/>
              </a:lnSpc>
            </a:pPr>
            <a:r>
              <a:rPr lang="zh-CN" altLang="en-US" sz="1200" dirty="0" smtClean="0"/>
              <a:t>查看修改任务的执行情况：</a:t>
            </a:r>
            <a:endParaRPr lang="en-US" altLang="zh-CN" sz="1200" dirty="0" smtClean="0"/>
          </a:p>
          <a:p>
            <a:pPr>
              <a:lnSpc>
                <a:spcPct val="140000"/>
              </a:lnSpc>
            </a:pPr>
            <a:r>
              <a:rPr lang="en-US" altLang="zh-CN" sz="1200" dirty="0"/>
              <a:t> </a:t>
            </a:r>
            <a:r>
              <a:rPr lang="en-US" altLang="zh-CN" sz="1200" dirty="0" smtClean="0"/>
              <a:t>    SHOW ALTER TABLE COLUMN;</a:t>
            </a:r>
          </a:p>
          <a:p>
            <a:pPr>
              <a:lnSpc>
                <a:spcPct val="140000"/>
              </a:lnSpc>
            </a:pPr>
            <a:r>
              <a:rPr lang="zh-CN" altLang="en-US" sz="1200" dirty="0" smtClean="0"/>
              <a:t>取消正在执行的修改任务：</a:t>
            </a:r>
            <a:endParaRPr lang="en-US" altLang="zh-CN" sz="1200" dirty="0" smtClean="0"/>
          </a:p>
          <a:p>
            <a:pPr>
              <a:lnSpc>
                <a:spcPct val="140000"/>
              </a:lnSpc>
            </a:pPr>
            <a:r>
              <a:rPr lang="en-US" altLang="zh-CN" sz="1200" dirty="0"/>
              <a:t> </a:t>
            </a:r>
            <a:r>
              <a:rPr lang="en-US" altLang="zh-CN" sz="1200" dirty="0" smtClean="0"/>
              <a:t>    CANCEL ALTER TABLE COLUMN FROM table1;</a:t>
            </a:r>
          </a:p>
        </p:txBody>
      </p:sp>
      <p:pic>
        <p:nvPicPr>
          <p:cNvPr id="6" name="图片 5"/>
          <p:cNvPicPr>
            <a:picLocks noChangeAspect="1"/>
          </p:cNvPicPr>
          <p:nvPr/>
        </p:nvPicPr>
        <p:blipFill>
          <a:blip r:embed="rId3"/>
          <a:stretch>
            <a:fillRect/>
          </a:stretch>
        </p:blipFill>
        <p:spPr>
          <a:xfrm>
            <a:off x="5380892" y="4967040"/>
            <a:ext cx="6811108" cy="1890960"/>
          </a:xfrm>
          <a:prstGeom prst="rect">
            <a:avLst/>
          </a:prstGeom>
        </p:spPr>
      </p:pic>
    </p:spTree>
    <p:extLst>
      <p:ext uri="{BB962C8B-B14F-4D97-AF65-F5344CB8AC3E}">
        <p14:creationId xmlns:p14="http://schemas.microsoft.com/office/powerpoint/2010/main" val="1732221703"/>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0263" y="879566"/>
            <a:ext cx="11155680" cy="1200329"/>
          </a:xfrm>
          <a:prstGeom prst="rect">
            <a:avLst/>
          </a:prstGeom>
          <a:noFill/>
        </p:spPr>
        <p:txBody>
          <a:bodyPr wrap="square" rtlCol="0">
            <a:spAutoFit/>
          </a:bodyPr>
          <a:lstStyle/>
          <a:p>
            <a:pPr>
              <a:lnSpc>
                <a:spcPct val="150000"/>
              </a:lnSpc>
            </a:pPr>
            <a:r>
              <a:rPr lang="en-US" altLang="zh-CN" sz="1200" dirty="0" err="1" smtClean="0">
                <a:latin typeface="微软雅黑" panose="020B0503020204020204" pitchFamily="34" charset="-122"/>
                <a:ea typeface="微软雅黑" panose="020B0503020204020204" pitchFamily="34" charset="-122"/>
              </a:rPr>
              <a:t>StarRocks</a:t>
            </a:r>
            <a:r>
              <a:rPr lang="en-US" altLang="zh-CN" sz="1200" dirty="0" smtClean="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目前</a:t>
            </a:r>
            <a:r>
              <a:rPr lang="zh-CN" altLang="en-US" sz="1200" dirty="0">
                <a:latin typeface="微软雅黑" panose="020B0503020204020204" pitchFamily="34" charset="-122"/>
                <a:ea typeface="微软雅黑" panose="020B0503020204020204" pitchFamily="34" charset="-122"/>
              </a:rPr>
              <a:t>支持以下几种导入方式，每种导入方式支持不同的数据源，存在不同的使用方式（异步，同步</a:t>
            </a:r>
            <a:r>
              <a:rPr lang="zh-CN" altLang="en-US" sz="1200" dirty="0" smtClean="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a:p>
            <a:pPr>
              <a:lnSpc>
                <a:spcPct val="150000"/>
              </a:lnSpc>
            </a:pPr>
            <a:r>
              <a:rPr lang="zh-CN" altLang="en-US" sz="1200" dirty="0" smtClean="0">
                <a:latin typeface="微软雅黑" panose="020B0503020204020204" pitchFamily="34" charset="-122"/>
                <a:ea typeface="微软雅黑" panose="020B0503020204020204" pitchFamily="34" charset="-122"/>
              </a:rPr>
              <a:t>同步类型的导入方式有</a:t>
            </a:r>
            <a:r>
              <a:rPr lang="en-US" altLang="zh-CN" sz="1200" dirty="0" smtClean="0">
                <a:latin typeface="微软雅黑" panose="020B0503020204020204" pitchFamily="34" charset="-122"/>
                <a:ea typeface="微软雅黑" panose="020B0503020204020204" pitchFamily="34" charset="-122"/>
              </a:rPr>
              <a:t>: Stream load</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Insert</a:t>
            </a:r>
            <a:r>
              <a:rPr lang="zh-CN" altLang="en-US" sz="1200" dirty="0" smtClean="0">
                <a:latin typeface="微软雅黑" panose="020B0503020204020204" pitchFamily="34" charset="-122"/>
                <a:ea typeface="微软雅黑" panose="020B0503020204020204" pitchFamily="34" charset="-122"/>
              </a:rPr>
              <a:t>。</a:t>
            </a:r>
          </a:p>
          <a:p>
            <a:pPr>
              <a:lnSpc>
                <a:spcPct val="150000"/>
              </a:lnSpc>
            </a:pPr>
            <a:r>
              <a:rPr lang="zh-CN" altLang="en-US" sz="1200" dirty="0" smtClean="0">
                <a:latin typeface="微软雅黑" panose="020B0503020204020204" pitchFamily="34" charset="-122"/>
                <a:ea typeface="微软雅黑" panose="020B0503020204020204" pitchFamily="34" charset="-122"/>
              </a:rPr>
              <a:t>异步类型的导入方式有：</a:t>
            </a:r>
            <a:r>
              <a:rPr lang="en-US" altLang="zh-CN" sz="1200" dirty="0" smtClean="0">
                <a:latin typeface="微软雅黑" panose="020B0503020204020204" pitchFamily="34" charset="-122"/>
                <a:ea typeface="微软雅黑" panose="020B0503020204020204" pitchFamily="34" charset="-122"/>
              </a:rPr>
              <a:t>Broker load</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Multi load</a:t>
            </a:r>
            <a:r>
              <a:rPr lang="zh-CN" altLang="en-US" sz="1200" dirty="0" smtClean="0">
                <a:latin typeface="微软雅黑" panose="020B0503020204020204" pitchFamily="34" charset="-122"/>
                <a:ea typeface="微软雅黑" panose="020B0503020204020204" pitchFamily="34" charset="-122"/>
              </a:rPr>
              <a:t>。</a:t>
            </a:r>
          </a:p>
          <a:p>
            <a:pPr>
              <a:lnSpc>
                <a:spcPct val="150000"/>
              </a:lnSpc>
            </a:pPr>
            <a:r>
              <a:rPr lang="zh-CN" altLang="en-US" sz="1200" dirty="0" smtClean="0">
                <a:latin typeface="微软雅黑" panose="020B0503020204020204" pitchFamily="34" charset="-122"/>
                <a:ea typeface="微软雅黑" panose="020B0503020204020204" pitchFamily="34" charset="-122"/>
              </a:rPr>
              <a:t>所有</a:t>
            </a:r>
            <a:r>
              <a:rPr lang="zh-CN" altLang="en-US" sz="1200" dirty="0">
                <a:latin typeface="微软雅黑" panose="020B0503020204020204" pitchFamily="34" charset="-122"/>
                <a:ea typeface="微软雅黑" panose="020B0503020204020204" pitchFamily="34" charset="-122"/>
              </a:rPr>
              <a:t>导入方式都支持 </a:t>
            </a:r>
            <a:r>
              <a:rPr lang="en-US" altLang="zh-CN" sz="1200" dirty="0">
                <a:latin typeface="微软雅黑" panose="020B0503020204020204" pitchFamily="34" charset="-122"/>
                <a:ea typeface="微软雅黑" panose="020B0503020204020204" pitchFamily="34" charset="-122"/>
              </a:rPr>
              <a:t>csv </a:t>
            </a:r>
            <a:r>
              <a:rPr lang="zh-CN" altLang="en-US" sz="1200" dirty="0">
                <a:latin typeface="微软雅黑" panose="020B0503020204020204" pitchFamily="34" charset="-122"/>
                <a:ea typeface="微软雅黑" panose="020B0503020204020204" pitchFamily="34" charset="-122"/>
              </a:rPr>
              <a:t>数据格式。其中 </a:t>
            </a:r>
            <a:r>
              <a:rPr lang="en-US" altLang="zh-CN" sz="1200" dirty="0" smtClean="0">
                <a:latin typeface="微软雅黑" panose="020B0503020204020204" pitchFamily="34" charset="-122"/>
                <a:ea typeface="微软雅黑" panose="020B0503020204020204" pitchFamily="34" charset="-122"/>
              </a:rPr>
              <a:t>Broker </a:t>
            </a:r>
            <a:r>
              <a:rPr lang="en-US" altLang="zh-CN" sz="1200" dirty="0">
                <a:latin typeface="微软雅黑" panose="020B0503020204020204" pitchFamily="34" charset="-122"/>
                <a:ea typeface="微软雅黑" panose="020B0503020204020204" pitchFamily="34" charset="-122"/>
              </a:rPr>
              <a:t>load </a:t>
            </a:r>
            <a:r>
              <a:rPr lang="zh-CN" altLang="en-US" sz="1200" dirty="0">
                <a:latin typeface="微软雅黑" panose="020B0503020204020204" pitchFamily="34" charset="-122"/>
                <a:ea typeface="微软雅黑" panose="020B0503020204020204" pitchFamily="34" charset="-122"/>
              </a:rPr>
              <a:t>还支持 </a:t>
            </a:r>
            <a:r>
              <a:rPr lang="en-US" altLang="zh-CN" sz="1200" dirty="0">
                <a:latin typeface="微软雅黑" panose="020B0503020204020204" pitchFamily="34" charset="-122"/>
                <a:ea typeface="微软雅黑" panose="020B0503020204020204" pitchFamily="34" charset="-122"/>
              </a:rPr>
              <a:t>parquet </a:t>
            </a:r>
            <a:r>
              <a:rPr lang="zh-CN" altLang="en-US" sz="1200" dirty="0">
                <a:latin typeface="微软雅黑" panose="020B0503020204020204" pitchFamily="34" charset="-122"/>
                <a:ea typeface="微软雅黑" panose="020B0503020204020204" pitchFamily="34" charset="-122"/>
              </a:rPr>
              <a:t>和 </a:t>
            </a:r>
            <a:r>
              <a:rPr lang="en-US" altLang="zh-CN" sz="1200" dirty="0">
                <a:latin typeface="微软雅黑" panose="020B0503020204020204" pitchFamily="34" charset="-122"/>
                <a:ea typeface="微软雅黑" panose="020B0503020204020204" pitchFamily="34" charset="-122"/>
              </a:rPr>
              <a:t>orc </a:t>
            </a:r>
            <a:r>
              <a:rPr lang="zh-CN" altLang="en-US" sz="1200" dirty="0">
                <a:latin typeface="微软雅黑" panose="020B0503020204020204" pitchFamily="34" charset="-122"/>
                <a:ea typeface="微软雅黑" panose="020B0503020204020204" pitchFamily="34" charset="-122"/>
              </a:rPr>
              <a:t>数据格式</a:t>
            </a:r>
            <a:r>
              <a:rPr lang="zh-CN" altLang="en-US" sz="1200" dirty="0" smtClean="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en-US" altLang="zh-CN" dirty="0" smtClean="0"/>
              <a:t>3</a:t>
            </a:r>
            <a:r>
              <a:rPr lang="zh-CN" altLang="en-US" dirty="0" smtClean="0"/>
              <a:t>、导入数据</a:t>
            </a:r>
            <a:endParaRPr lang="zh-CN" altLang="en-US" dirty="0"/>
          </a:p>
        </p:txBody>
      </p:sp>
      <p:pic>
        <p:nvPicPr>
          <p:cNvPr id="6" name="图片 5"/>
          <p:cNvPicPr>
            <a:picLocks noChangeAspect="1"/>
          </p:cNvPicPr>
          <p:nvPr/>
        </p:nvPicPr>
        <p:blipFill rotWithShape="1">
          <a:blip r:embed="rId2"/>
          <a:srcRect t="1418"/>
          <a:stretch/>
        </p:blipFill>
        <p:spPr>
          <a:xfrm>
            <a:off x="1164142" y="2269908"/>
            <a:ext cx="9433023" cy="3977195"/>
          </a:xfrm>
          <a:prstGeom prst="rect">
            <a:avLst/>
          </a:prstGeom>
        </p:spPr>
      </p:pic>
    </p:spTree>
    <p:extLst>
      <p:ext uri="{BB962C8B-B14F-4D97-AF65-F5344CB8AC3E}">
        <p14:creationId xmlns:p14="http://schemas.microsoft.com/office/powerpoint/2010/main" val="4106649193"/>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052EEF6E-14E6-514E-A8A6-05150088C492}"/>
              </a:ext>
            </a:extLst>
          </p:cNvPr>
          <p:cNvSpPr txBox="1">
            <a:spLocks noChangeArrowheads="1"/>
          </p:cNvSpPr>
          <p:nvPr/>
        </p:nvSpPr>
        <p:spPr bwMode="auto">
          <a:xfrm>
            <a:off x="5019104" y="5115209"/>
            <a:ext cx="453970" cy="39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 typeface="Arial" panose="020B0604020202090204" pitchFamily="34" charset="0"/>
              <a:buNone/>
              <a:defRPr/>
            </a:pPr>
            <a:r>
              <a:rPr kumimoji="0" lang="en-US" altLang="zh-CN" sz="1800" b="0" i="0" u="none" strike="noStrike" kern="1200" cap="none" spc="0" normalizeH="0" baseline="0" noProof="0" dirty="0">
                <a:ln>
                  <a:noFill/>
                </a:ln>
                <a:solidFill>
                  <a:schemeClr val="bg1"/>
                </a:solidFill>
                <a:effectLst/>
                <a:uLnTx/>
                <a:uFillTx/>
                <a:latin typeface="+mj-ea"/>
                <a:ea typeface="+mj-ea"/>
                <a:cs typeface="+mn-ea"/>
                <a:sym typeface="+mn-lt"/>
              </a:rPr>
              <a:t>04</a:t>
            </a:r>
          </a:p>
        </p:txBody>
      </p:sp>
      <p:sp>
        <p:nvSpPr>
          <p:cNvPr id="9218" name="文本框 7"/>
          <p:cNvSpPr txBox="1">
            <a:spLocks noChangeArrowheads="1"/>
          </p:cNvSpPr>
          <p:nvPr/>
        </p:nvSpPr>
        <p:spPr bwMode="auto">
          <a:xfrm>
            <a:off x="3597275" y="3067050"/>
            <a:ext cx="892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目 录</a:t>
            </a:r>
          </a:p>
        </p:txBody>
      </p:sp>
      <p:sp>
        <p:nvSpPr>
          <p:cNvPr id="9220" name="文本框 8"/>
          <p:cNvSpPr txBox="1">
            <a:spLocks noChangeArrowheads="1"/>
          </p:cNvSpPr>
          <p:nvPr/>
        </p:nvSpPr>
        <p:spPr bwMode="auto">
          <a:xfrm>
            <a:off x="3632200" y="3451225"/>
            <a:ext cx="95726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 typeface="Arial" panose="020B0604020202090204" pitchFamily="34" charset="0"/>
              <a:buNone/>
              <a:defRPr/>
            </a:pPr>
            <a:r>
              <a:rPr kumimoji="0" lang="zh-CN" altLang="en-US" sz="1200" b="0" i="0" u="none" strike="noStrike" kern="1200" cap="none" spc="0" normalizeH="0" baseline="0" noProof="0" dirty="0">
                <a:ln>
                  <a:noFill/>
                </a:ln>
                <a:solidFill>
                  <a:srgbClr val="808080"/>
                </a:solidFill>
                <a:effectLst/>
                <a:uLnTx/>
                <a:uFillTx/>
                <a:latin typeface="+mn-lt"/>
                <a:ea typeface="+mn-ea"/>
                <a:cs typeface="+mn-ea"/>
                <a:sym typeface="+mn-lt"/>
              </a:rPr>
              <a:t>CATALOG</a:t>
            </a:r>
          </a:p>
        </p:txBody>
      </p:sp>
      <p:sp>
        <p:nvSpPr>
          <p:cNvPr id="5" name=" 184"/>
          <p:cNvSpPr/>
          <p:nvPr/>
        </p:nvSpPr>
        <p:spPr>
          <a:xfrm>
            <a:off x="4952429" y="2262662"/>
            <a:ext cx="574675" cy="57626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p3d>
              <a:contourClr>
                <a:srgbClr val="FFFFFF"/>
              </a:contourClr>
            </a:sp3d>
          </a:bodyPr>
          <a:lstStyle>
            <a:lvl1pPr>
              <a:lnSpc>
                <a:spcPct val="90000"/>
              </a:lnSpc>
              <a:spcBef>
                <a:spcPts val="1000"/>
              </a:spcBef>
              <a:buFont typeface="Arial" panose="020B060402020209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14630">
              <a:lnSpc>
                <a:spcPct val="90000"/>
              </a:lnSpc>
              <a:spcBef>
                <a:spcPts val="500"/>
              </a:spcBef>
              <a:buFont typeface="Arial" panose="020B060402020209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171450">
              <a:lnSpc>
                <a:spcPct val="90000"/>
              </a:lnSpc>
              <a:spcBef>
                <a:spcPts val="500"/>
              </a:spcBef>
              <a:buFont typeface="Arial" panose="020B060402020209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171450">
              <a:lnSpc>
                <a:spcPct val="90000"/>
              </a:lnSpc>
              <a:spcBef>
                <a:spcPts val="500"/>
              </a:spcBef>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4pPr>
            <a:lvl5pPr marL="2057400" indent="-171450">
              <a:lnSpc>
                <a:spcPct val="90000"/>
              </a:lnSpc>
              <a:spcBef>
                <a:spcPts val="500"/>
              </a:spcBef>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5pPr>
            <a:lvl6pPr marL="2514600" indent="-17145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6pPr>
            <a:lvl7pPr marL="2971800" indent="-17145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7pPr>
            <a:lvl8pPr marL="3429000" indent="-17145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8pPr>
            <a:lvl9pPr marL="3886200" indent="-17145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zh-CN" altLang="zh-CN" sz="1800" b="0" i="0" u="none" strike="noStrike" kern="1200" cap="none" spc="0" normalizeH="0" baseline="0" noProof="1">
              <a:ln>
                <a:noFill/>
              </a:ln>
              <a:solidFill>
                <a:srgbClr val="FFFFFF"/>
              </a:solidFill>
              <a:effectLst/>
              <a:uLnTx/>
              <a:uFillTx/>
              <a:latin typeface="+mj-ea"/>
              <a:ea typeface="+mj-ea"/>
              <a:cs typeface="+mn-ea"/>
              <a:sym typeface="+mn-lt"/>
            </a:endParaRPr>
          </a:p>
        </p:txBody>
      </p:sp>
      <p:sp>
        <p:nvSpPr>
          <p:cNvPr id="9222" name="文本框 9"/>
          <p:cNvSpPr txBox="1">
            <a:spLocks noChangeArrowheads="1"/>
          </p:cNvSpPr>
          <p:nvPr/>
        </p:nvSpPr>
        <p:spPr bwMode="auto">
          <a:xfrm>
            <a:off x="5019104" y="2353943"/>
            <a:ext cx="453970" cy="39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 typeface="Arial" panose="020B0604020202090204" pitchFamily="34" charset="0"/>
              <a:buNone/>
              <a:defRPr/>
            </a:pPr>
            <a:r>
              <a:rPr kumimoji="0" lang="en-US" altLang="zh-CN" sz="1800" b="0" i="0" u="none" strike="noStrike" kern="1200" cap="none" spc="0" normalizeH="0" baseline="0" noProof="0" dirty="0">
                <a:ln>
                  <a:noFill/>
                </a:ln>
                <a:solidFill>
                  <a:schemeClr val="bg1"/>
                </a:solidFill>
                <a:effectLst/>
                <a:uLnTx/>
                <a:uFillTx/>
                <a:latin typeface="+mj-ea"/>
                <a:ea typeface="+mj-ea"/>
                <a:cs typeface="+mn-ea"/>
                <a:sym typeface="+mn-lt"/>
              </a:rPr>
              <a:t>01</a:t>
            </a:r>
          </a:p>
        </p:txBody>
      </p:sp>
      <p:sp>
        <p:nvSpPr>
          <p:cNvPr id="7" name=" 184"/>
          <p:cNvSpPr/>
          <p:nvPr/>
        </p:nvSpPr>
        <p:spPr>
          <a:xfrm>
            <a:off x="4952429" y="3191191"/>
            <a:ext cx="574675" cy="575945"/>
          </a:xfrm>
          <a:prstGeom prst="ellipse">
            <a:avLst/>
          </a:prstGeom>
          <a:solidFill>
            <a:srgbClr val="95081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p3d>
              <a:contourClr>
                <a:srgbClr val="FFFFFF"/>
              </a:contourClr>
            </a:sp3d>
          </a:bodyPr>
          <a:lstStyle>
            <a:lvl1pPr>
              <a:lnSpc>
                <a:spcPct val="90000"/>
              </a:lnSpc>
              <a:spcBef>
                <a:spcPts val="1000"/>
              </a:spcBef>
              <a:buFont typeface="Arial" panose="020B060402020209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14630">
              <a:lnSpc>
                <a:spcPct val="90000"/>
              </a:lnSpc>
              <a:spcBef>
                <a:spcPts val="500"/>
              </a:spcBef>
              <a:buFont typeface="Arial" panose="020B060402020209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171450">
              <a:lnSpc>
                <a:spcPct val="90000"/>
              </a:lnSpc>
              <a:spcBef>
                <a:spcPts val="500"/>
              </a:spcBef>
              <a:buFont typeface="Arial" panose="020B060402020209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171450">
              <a:lnSpc>
                <a:spcPct val="90000"/>
              </a:lnSpc>
              <a:spcBef>
                <a:spcPts val="500"/>
              </a:spcBef>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4pPr>
            <a:lvl5pPr marL="2057400" indent="-171450">
              <a:lnSpc>
                <a:spcPct val="90000"/>
              </a:lnSpc>
              <a:spcBef>
                <a:spcPts val="500"/>
              </a:spcBef>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5pPr>
            <a:lvl6pPr marL="2514600" indent="-17145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6pPr>
            <a:lvl7pPr marL="2971800" indent="-17145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7pPr>
            <a:lvl8pPr marL="3429000" indent="-17145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8pPr>
            <a:lvl9pPr marL="3886200" indent="-17145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zh-CN" altLang="zh-CN" sz="1800" b="0" i="0" u="none" strike="noStrike" kern="1200" cap="none" spc="0" normalizeH="0" baseline="0" noProof="1">
              <a:ln>
                <a:noFill/>
              </a:ln>
              <a:solidFill>
                <a:srgbClr val="FFFFFF"/>
              </a:solidFill>
              <a:effectLst/>
              <a:uLnTx/>
              <a:uFillTx/>
              <a:latin typeface="+mj-ea"/>
              <a:ea typeface="+mj-ea"/>
              <a:cs typeface="+mn-ea"/>
              <a:sym typeface="+mn-lt"/>
            </a:endParaRPr>
          </a:p>
        </p:txBody>
      </p:sp>
      <p:sp>
        <p:nvSpPr>
          <p:cNvPr id="9224" name="文本框 11"/>
          <p:cNvSpPr txBox="1">
            <a:spLocks noChangeArrowheads="1"/>
          </p:cNvSpPr>
          <p:nvPr/>
        </p:nvSpPr>
        <p:spPr bwMode="auto">
          <a:xfrm>
            <a:off x="5019104" y="3282314"/>
            <a:ext cx="453970" cy="39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 typeface="Arial" panose="020B0604020202090204" pitchFamily="34" charset="0"/>
              <a:buNone/>
              <a:defRPr/>
            </a:pPr>
            <a:r>
              <a:rPr kumimoji="0" lang="en-US" altLang="zh-CN" sz="1800" b="0" i="0" u="none" strike="noStrike" kern="1200" cap="none" spc="0" normalizeH="0" baseline="0" noProof="0">
                <a:ln>
                  <a:noFill/>
                </a:ln>
                <a:solidFill>
                  <a:schemeClr val="bg1"/>
                </a:solidFill>
                <a:effectLst/>
                <a:uLnTx/>
                <a:uFillTx/>
                <a:latin typeface="+mj-ea"/>
                <a:ea typeface="+mj-ea"/>
                <a:cs typeface="+mn-ea"/>
                <a:sym typeface="+mn-lt"/>
              </a:rPr>
              <a:t>02</a:t>
            </a:r>
          </a:p>
        </p:txBody>
      </p:sp>
      <p:sp>
        <p:nvSpPr>
          <p:cNvPr id="9" name=" 184"/>
          <p:cNvSpPr/>
          <p:nvPr/>
        </p:nvSpPr>
        <p:spPr>
          <a:xfrm>
            <a:off x="4952429" y="4110671"/>
            <a:ext cx="574675" cy="57594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p3d>
              <a:contourClr>
                <a:srgbClr val="FFFFFF"/>
              </a:contourClr>
            </a:sp3d>
          </a:bodyPr>
          <a:lstStyle>
            <a:lvl1pPr>
              <a:lnSpc>
                <a:spcPct val="90000"/>
              </a:lnSpc>
              <a:spcBef>
                <a:spcPts val="1000"/>
              </a:spcBef>
              <a:buFont typeface="Arial" panose="020B060402020209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14630">
              <a:lnSpc>
                <a:spcPct val="90000"/>
              </a:lnSpc>
              <a:spcBef>
                <a:spcPts val="500"/>
              </a:spcBef>
              <a:buFont typeface="Arial" panose="020B060402020209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171450">
              <a:lnSpc>
                <a:spcPct val="90000"/>
              </a:lnSpc>
              <a:spcBef>
                <a:spcPts val="500"/>
              </a:spcBef>
              <a:buFont typeface="Arial" panose="020B060402020209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171450">
              <a:lnSpc>
                <a:spcPct val="90000"/>
              </a:lnSpc>
              <a:spcBef>
                <a:spcPts val="500"/>
              </a:spcBef>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4pPr>
            <a:lvl5pPr marL="2057400" indent="-171450">
              <a:lnSpc>
                <a:spcPct val="90000"/>
              </a:lnSpc>
              <a:spcBef>
                <a:spcPts val="500"/>
              </a:spcBef>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5pPr>
            <a:lvl6pPr marL="2514600" indent="-17145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6pPr>
            <a:lvl7pPr marL="2971800" indent="-17145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7pPr>
            <a:lvl8pPr marL="3429000" indent="-17145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8pPr>
            <a:lvl9pPr marL="3886200" indent="-17145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zh-CN" altLang="zh-CN" sz="1800" b="0" i="0" u="none" strike="noStrike" kern="1200" cap="none" spc="0" normalizeH="0" baseline="0" noProof="1">
              <a:ln>
                <a:noFill/>
              </a:ln>
              <a:solidFill>
                <a:srgbClr val="FFFFFF"/>
              </a:solidFill>
              <a:effectLst/>
              <a:uLnTx/>
              <a:uFillTx/>
              <a:latin typeface="+mj-ea"/>
              <a:ea typeface="+mj-ea"/>
              <a:cs typeface="+mn-ea"/>
              <a:sym typeface="+mn-lt"/>
            </a:endParaRPr>
          </a:p>
        </p:txBody>
      </p:sp>
      <p:sp>
        <p:nvSpPr>
          <p:cNvPr id="9226" name="文本框 13"/>
          <p:cNvSpPr txBox="1">
            <a:spLocks noChangeArrowheads="1"/>
          </p:cNvSpPr>
          <p:nvPr/>
        </p:nvSpPr>
        <p:spPr bwMode="auto">
          <a:xfrm>
            <a:off x="5019104" y="4201794"/>
            <a:ext cx="453970" cy="39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 typeface="Arial" panose="020B0604020202090204" pitchFamily="34" charset="0"/>
              <a:buNone/>
              <a:defRPr/>
            </a:pPr>
            <a:r>
              <a:rPr kumimoji="0" lang="en-US" altLang="zh-CN" sz="1800" b="0" i="0" u="none" strike="noStrike" kern="1200" cap="none" spc="0" normalizeH="0" baseline="0" noProof="0">
                <a:ln>
                  <a:noFill/>
                </a:ln>
                <a:solidFill>
                  <a:schemeClr val="bg1"/>
                </a:solidFill>
                <a:effectLst/>
                <a:uLnTx/>
                <a:uFillTx/>
                <a:latin typeface="+mj-ea"/>
                <a:ea typeface="+mj-ea"/>
                <a:cs typeface="+mn-ea"/>
                <a:sym typeface="+mn-lt"/>
              </a:rPr>
              <a:t>03</a:t>
            </a:r>
          </a:p>
        </p:txBody>
      </p:sp>
      <p:sp>
        <p:nvSpPr>
          <p:cNvPr id="7180" name="文本框 16"/>
          <p:cNvSpPr txBox="1"/>
          <p:nvPr/>
        </p:nvSpPr>
        <p:spPr>
          <a:xfrm>
            <a:off x="5764480" y="3282156"/>
            <a:ext cx="3328925" cy="341632"/>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等线" panose="02010600030101010101" pitchFamily="2" charset="-122"/>
                <a:ea typeface="等线" panose="02010600030101010101" pitchFamily="2" charset="-122"/>
                <a:cs typeface="等线" panose="02010600030101010101" pitchFamily="2" charset="-122"/>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等线" panose="02010600030101010101" pitchFamily="2" charset="-122"/>
                <a:ea typeface="等线" panose="02010600030101010101" pitchFamily="2" charset="-122"/>
                <a:cs typeface="等线" panose="02010600030101010101" pitchFamily="2" charset="-122"/>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等线" panose="02010600030101010101" pitchFamily="2" charset="-122"/>
                <a:ea typeface="等线" panose="02010600030101010101" pitchFamily="2" charset="-122"/>
                <a:cs typeface="等线" panose="02010600030101010101" pitchFamily="2" charset="-122"/>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等线" panose="02010600030101010101" pitchFamily="2" charset="-122"/>
                <a:ea typeface="等线" panose="02010600030101010101" pitchFamily="2" charset="-122"/>
                <a:cs typeface="等线" panose="02010600030101010101" pitchFamily="2" charset="-122"/>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等线" panose="02010600030101010101" pitchFamily="2" charset="-122"/>
                <a:ea typeface="等线" panose="02010600030101010101" pitchFamily="2" charset="-122"/>
                <a:cs typeface="等线" panose="02010600030101010101" pitchFamily="2" charset="-122"/>
              </a:defRPr>
            </a:lvl5pPr>
          </a:lstStyle>
          <a:p>
            <a:pPr marL="0" indent="0">
              <a:buNone/>
            </a:pPr>
            <a:r>
              <a:rPr kumimoji="1" lang="zh-CN" altLang="en-US" sz="1800" dirty="0" smtClean="0">
                <a:latin typeface="微软雅黑" panose="020B0503020204020204" pitchFamily="34" charset="-122"/>
                <a:ea typeface="微软雅黑" panose="020B0503020204020204" pitchFamily="34" charset="-122"/>
              </a:rPr>
              <a:t>顺丰场景下如何使用</a:t>
            </a:r>
            <a:r>
              <a:rPr kumimoji="1" lang="en-US" altLang="zh-CN" sz="1800" dirty="0" err="1">
                <a:latin typeface="微软雅黑" panose="020B0503020204020204" pitchFamily="34" charset="-122"/>
                <a:ea typeface="微软雅黑" panose="020B0503020204020204" pitchFamily="34" charset="-122"/>
              </a:rPr>
              <a:t>StarRocks</a:t>
            </a:r>
            <a:endParaRPr kumimoji="1" lang="zh-CN" altLang="en-US" sz="1800" dirty="0">
              <a:latin typeface="微软雅黑" panose="020B0503020204020204" pitchFamily="34" charset="-122"/>
              <a:ea typeface="微软雅黑" panose="020B0503020204020204" pitchFamily="34" charset="-122"/>
            </a:endParaRPr>
          </a:p>
        </p:txBody>
      </p:sp>
      <p:sp>
        <p:nvSpPr>
          <p:cNvPr id="7182" name="文本框 18"/>
          <p:cNvSpPr txBox="1"/>
          <p:nvPr/>
        </p:nvSpPr>
        <p:spPr>
          <a:xfrm>
            <a:off x="5715845" y="2353943"/>
            <a:ext cx="1713098" cy="341632"/>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等线" panose="02010600030101010101" pitchFamily="2" charset="-122"/>
                <a:ea typeface="等线" panose="02010600030101010101" pitchFamily="2" charset="-122"/>
                <a:cs typeface="等线" panose="02010600030101010101" pitchFamily="2" charset="-122"/>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等线" panose="02010600030101010101" pitchFamily="2" charset="-122"/>
                <a:ea typeface="等线" panose="02010600030101010101" pitchFamily="2" charset="-122"/>
                <a:cs typeface="等线" panose="02010600030101010101" pitchFamily="2" charset="-122"/>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等线" panose="02010600030101010101" pitchFamily="2" charset="-122"/>
                <a:ea typeface="等线" panose="02010600030101010101" pitchFamily="2" charset="-122"/>
                <a:cs typeface="等线" panose="02010600030101010101" pitchFamily="2" charset="-122"/>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等线" panose="02010600030101010101" pitchFamily="2" charset="-122"/>
                <a:ea typeface="等线" panose="02010600030101010101" pitchFamily="2" charset="-122"/>
                <a:cs typeface="等线" panose="02010600030101010101" pitchFamily="2" charset="-122"/>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等线" panose="02010600030101010101" pitchFamily="2" charset="-122"/>
                <a:ea typeface="等线" panose="02010600030101010101" pitchFamily="2" charset="-122"/>
                <a:cs typeface="等线" panose="02010600030101010101" pitchFamily="2" charset="-122"/>
              </a:defRPr>
            </a:lvl5pPr>
          </a:lstStyle>
          <a:p>
            <a:pPr marL="0" indent="0">
              <a:buNone/>
            </a:pPr>
            <a:r>
              <a:rPr kumimoji="1" lang="zh-CN" altLang="en-US" sz="1800" dirty="0" smtClean="0">
                <a:latin typeface="微软雅黑" panose="020B0503020204020204" pitchFamily="34" charset="-122"/>
                <a:ea typeface="微软雅黑" panose="020B0503020204020204" pitchFamily="34" charset="-122"/>
              </a:rPr>
              <a:t>使用</a:t>
            </a:r>
            <a:r>
              <a:rPr kumimoji="1" lang="en-US" altLang="zh-CN" sz="1800" dirty="0" err="1">
                <a:latin typeface="微软雅黑" panose="020B0503020204020204" pitchFamily="34" charset="-122"/>
                <a:ea typeface="微软雅黑" panose="020B0503020204020204" pitchFamily="34" charset="-122"/>
              </a:rPr>
              <a:t>StarRocks</a:t>
            </a:r>
            <a:endParaRPr kumimoji="1" lang="zh-CN" altLang="en-US" sz="1800" dirty="0">
              <a:latin typeface="微软雅黑" panose="020B0503020204020204" pitchFamily="34" charset="-122"/>
              <a:ea typeface="微软雅黑" panose="020B0503020204020204" pitchFamily="34" charset="-122"/>
            </a:endParaRPr>
          </a:p>
        </p:txBody>
      </p:sp>
      <p:sp>
        <p:nvSpPr>
          <p:cNvPr id="15" name="文本框 18">
            <a:extLst>
              <a:ext uri="{FF2B5EF4-FFF2-40B4-BE49-F238E27FC236}">
                <a16:creationId xmlns:a16="http://schemas.microsoft.com/office/drawing/2014/main" id="{A04363C6-40FC-D749-AEE5-63EE6725E45C}"/>
              </a:ext>
            </a:extLst>
          </p:cNvPr>
          <p:cNvSpPr txBox="1"/>
          <p:nvPr/>
        </p:nvSpPr>
        <p:spPr>
          <a:xfrm>
            <a:off x="5715845" y="4211778"/>
            <a:ext cx="641329" cy="341632"/>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等线" panose="02010600030101010101" pitchFamily="2" charset="-122"/>
                <a:ea typeface="等线" panose="02010600030101010101" pitchFamily="2" charset="-122"/>
                <a:cs typeface="等线" panose="02010600030101010101" pitchFamily="2" charset="-122"/>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等线" panose="02010600030101010101" pitchFamily="2" charset="-122"/>
                <a:ea typeface="等线" panose="02010600030101010101" pitchFamily="2" charset="-122"/>
                <a:cs typeface="等线" panose="02010600030101010101" pitchFamily="2" charset="-122"/>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等线" panose="02010600030101010101" pitchFamily="2" charset="-122"/>
                <a:ea typeface="等线" panose="02010600030101010101" pitchFamily="2" charset="-122"/>
                <a:cs typeface="等线" panose="02010600030101010101" pitchFamily="2" charset="-122"/>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等线" panose="02010600030101010101" pitchFamily="2" charset="-122"/>
                <a:ea typeface="等线" panose="02010600030101010101" pitchFamily="2" charset="-122"/>
                <a:cs typeface="等线" panose="02010600030101010101" pitchFamily="2" charset="-122"/>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等线" panose="02010600030101010101" pitchFamily="2" charset="-122"/>
                <a:ea typeface="等线" panose="02010600030101010101" pitchFamily="2" charset="-122"/>
                <a:cs typeface="等线" panose="02010600030101010101" pitchFamily="2" charset="-122"/>
              </a:defRPr>
            </a:lvl5pPr>
          </a:lstStyle>
          <a:p>
            <a:pPr marL="0" indent="0">
              <a:buNone/>
            </a:pPr>
            <a:r>
              <a:rPr kumimoji="1" lang="en-US" altLang="zh-CN" sz="1800" dirty="0" smtClean="0">
                <a:latin typeface="微软雅黑" panose="020B0503020204020204" pitchFamily="34" charset="-122"/>
                <a:ea typeface="微软雅黑" panose="020B0503020204020204" pitchFamily="34" charset="-122"/>
              </a:rPr>
              <a:t>FAQ</a:t>
            </a:r>
            <a:endParaRPr kumimoji="1"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513969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、导入数据 </a:t>
            </a:r>
            <a:r>
              <a:rPr lang="en-US" altLang="zh-CN" dirty="0" smtClean="0"/>
              <a:t>– </a:t>
            </a:r>
            <a:r>
              <a:rPr lang="zh-CN" altLang="en-US" dirty="0" smtClean="0"/>
              <a:t>最佳实践</a:t>
            </a:r>
            <a:endParaRPr lang="zh-CN" altLang="en-US" dirty="0"/>
          </a:p>
        </p:txBody>
      </p:sp>
      <p:pic>
        <p:nvPicPr>
          <p:cNvPr id="3" name="图片 2"/>
          <p:cNvPicPr>
            <a:picLocks noChangeAspect="1"/>
          </p:cNvPicPr>
          <p:nvPr/>
        </p:nvPicPr>
        <p:blipFill>
          <a:blip r:embed="rId2"/>
          <a:stretch>
            <a:fillRect/>
          </a:stretch>
        </p:blipFill>
        <p:spPr>
          <a:xfrm>
            <a:off x="923311" y="1300596"/>
            <a:ext cx="9666110" cy="4970860"/>
          </a:xfrm>
          <a:prstGeom prst="rect">
            <a:avLst/>
          </a:prstGeom>
        </p:spPr>
      </p:pic>
    </p:spTree>
    <p:extLst>
      <p:ext uri="{BB962C8B-B14F-4D97-AF65-F5344CB8AC3E}">
        <p14:creationId xmlns:p14="http://schemas.microsoft.com/office/powerpoint/2010/main" val="2119521514"/>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7873404" y="756795"/>
            <a:ext cx="4256452" cy="5264559"/>
          </a:xfrm>
          <a:prstGeom prst="rect">
            <a:avLst/>
          </a:prstGeom>
          <a:ln>
            <a:noFill/>
          </a:ln>
          <a:effectLst>
            <a:outerShdw blurRad="190500" algn="tl" rotWithShape="0">
              <a:srgbClr val="000000">
                <a:alpha val="70000"/>
              </a:srgbClr>
            </a:outerShdw>
          </a:effectLst>
        </p:spPr>
      </p:pic>
      <p:sp>
        <p:nvSpPr>
          <p:cNvPr id="2" name="标题 1"/>
          <p:cNvSpPr>
            <a:spLocks noGrp="1"/>
          </p:cNvSpPr>
          <p:nvPr>
            <p:ph type="title"/>
          </p:nvPr>
        </p:nvSpPr>
        <p:spPr/>
        <p:txBody>
          <a:bodyPr/>
          <a:lstStyle/>
          <a:p>
            <a:r>
              <a:rPr lang="en-US" altLang="zh-CN" dirty="0" smtClean="0"/>
              <a:t>3</a:t>
            </a:r>
            <a:r>
              <a:rPr lang="zh-CN" altLang="en-US" dirty="0" smtClean="0"/>
              <a:t>、导入数据 </a:t>
            </a:r>
            <a:r>
              <a:rPr lang="en-US" altLang="zh-CN" dirty="0" smtClean="0"/>
              <a:t>– Broker Load</a:t>
            </a:r>
            <a:endParaRPr lang="zh-CN" altLang="en-US" dirty="0"/>
          </a:p>
        </p:txBody>
      </p:sp>
      <p:sp>
        <p:nvSpPr>
          <p:cNvPr id="4" name="矩形 3"/>
          <p:cNvSpPr/>
          <p:nvPr/>
        </p:nvSpPr>
        <p:spPr>
          <a:xfrm>
            <a:off x="767854" y="756795"/>
            <a:ext cx="11424146" cy="5964710"/>
          </a:xfrm>
          <a:prstGeom prst="rect">
            <a:avLst/>
          </a:prstGeom>
        </p:spPr>
        <p:txBody>
          <a:bodyPr wrap="square">
            <a:spAutoFit/>
          </a:bodyPr>
          <a:lstStyle/>
          <a:p>
            <a:pPr>
              <a:lnSpc>
                <a:spcPct val="130000"/>
              </a:lnSpc>
            </a:pPr>
            <a:r>
              <a:rPr lang="en-US" altLang="zh-CN" sz="1400" dirty="0" smtClean="0"/>
              <a:t>Broker Load </a:t>
            </a:r>
            <a:r>
              <a:rPr lang="zh-CN" altLang="en-US" sz="1400" dirty="0" smtClean="0"/>
              <a:t>通过 </a:t>
            </a:r>
            <a:r>
              <a:rPr lang="zh-CN" altLang="en-US" sz="1400" dirty="0"/>
              <a:t>Broker 进程访问并读取外部数据源（如 HDFS）导入到 Doris</a:t>
            </a:r>
            <a:r>
              <a:rPr lang="zh-CN" altLang="en-US" sz="1400" dirty="0" smtClean="0"/>
              <a:t>。</a:t>
            </a:r>
            <a:endParaRPr lang="en-US" altLang="zh-CN" sz="1400" dirty="0" smtClean="0"/>
          </a:p>
          <a:p>
            <a:pPr>
              <a:lnSpc>
                <a:spcPct val="130000"/>
              </a:lnSpc>
            </a:pPr>
            <a:r>
              <a:rPr lang="zh-CN" altLang="en-US" sz="1400" dirty="0" smtClean="0"/>
              <a:t>用户</a:t>
            </a:r>
            <a:r>
              <a:rPr lang="zh-CN" altLang="en-US" sz="1400" dirty="0"/>
              <a:t>通过 Mysql 协议提交导入作业后，异步执行</a:t>
            </a:r>
            <a:r>
              <a:rPr lang="zh-CN" altLang="en-US" sz="1400" dirty="0" smtClean="0"/>
              <a:t>。</a:t>
            </a:r>
            <a:endParaRPr lang="en-US" altLang="zh-CN" sz="1400" dirty="0" smtClean="0"/>
          </a:p>
          <a:p>
            <a:pPr marL="285750" indent="-285750">
              <a:lnSpc>
                <a:spcPct val="130000"/>
              </a:lnSpc>
              <a:spcBef>
                <a:spcPts val="600"/>
              </a:spcBef>
              <a:buFont typeface="Wingdings" panose="05000000000000000000" pitchFamily="2" charset="2"/>
              <a:buChar char="u"/>
            </a:pPr>
            <a:r>
              <a:rPr lang="zh-CN" altLang="en-US" sz="1400" dirty="0" smtClean="0"/>
              <a:t>创建导入任务</a:t>
            </a:r>
            <a:endParaRPr lang="en-US" altLang="zh-CN" sz="1400" dirty="0" smtClean="0"/>
          </a:p>
          <a:p>
            <a:pPr>
              <a:lnSpc>
                <a:spcPct val="130000"/>
              </a:lnSpc>
            </a:pPr>
            <a:r>
              <a:rPr lang="zh-CN" altLang="en-US" sz="1400" dirty="0" smtClean="0"/>
              <a:t>以运单宽表为例：</a:t>
            </a:r>
            <a:endParaRPr lang="en-US" altLang="zh-CN" sz="1400" dirty="0" smtClean="0"/>
          </a:p>
          <a:p>
            <a:pPr>
              <a:lnSpc>
                <a:spcPct val="130000"/>
              </a:lnSpc>
            </a:pPr>
            <a:r>
              <a:rPr lang="en-US" altLang="zh-CN" sz="1100" dirty="0"/>
              <a:t>LOAD LABEL </a:t>
            </a:r>
            <a:r>
              <a:rPr lang="en-US" altLang="zh-CN" sz="1100" dirty="0" smtClean="0"/>
              <a:t>dwd_waybill_info_dtl_di_20201002</a:t>
            </a:r>
          </a:p>
          <a:p>
            <a:pPr>
              <a:lnSpc>
                <a:spcPct val="130000"/>
              </a:lnSpc>
            </a:pPr>
            <a:r>
              <a:rPr lang="en-US" altLang="zh-CN" sz="1100" dirty="0" smtClean="0"/>
              <a:t>(</a:t>
            </a:r>
          </a:p>
          <a:p>
            <a:pPr>
              <a:lnSpc>
                <a:spcPct val="130000"/>
              </a:lnSpc>
            </a:pPr>
            <a:r>
              <a:rPr lang="en-US" altLang="zh-CN" sz="1100" dirty="0"/>
              <a:t> </a:t>
            </a:r>
            <a:r>
              <a:rPr lang="en-US" altLang="zh-CN" sz="1100" dirty="0" smtClean="0"/>
              <a:t>DATA </a:t>
            </a:r>
            <a:r>
              <a:rPr lang="en-US" altLang="zh-CN" sz="1100" dirty="0"/>
              <a:t>INFILE("</a:t>
            </a:r>
            <a:r>
              <a:rPr lang="en-US" altLang="zh-CN" sz="1100" dirty="0" err="1"/>
              <a:t>hdfs</a:t>
            </a:r>
            <a:r>
              <a:rPr lang="en-US" altLang="zh-CN" sz="1100" dirty="0"/>
              <a:t>://10.116.103.12:8020/hive/warehouse/</a:t>
            </a:r>
            <a:r>
              <a:rPr lang="en-US" altLang="zh-CN" sz="1100" dirty="0" err="1"/>
              <a:t>gdl</a:t>
            </a:r>
            <a:r>
              <a:rPr lang="en-US" altLang="zh-CN" sz="1100" dirty="0"/>
              <a:t>/waybill/</a:t>
            </a:r>
            <a:r>
              <a:rPr lang="en-US" altLang="zh-CN" sz="1100" dirty="0" err="1"/>
              <a:t>tt_waybill_info</a:t>
            </a:r>
            <a:r>
              <a:rPr lang="en-US" altLang="zh-CN" sz="1100" dirty="0"/>
              <a:t>/</a:t>
            </a:r>
            <a:r>
              <a:rPr lang="en-US" altLang="zh-CN" sz="1100" dirty="0" err="1"/>
              <a:t>inc_day</a:t>
            </a:r>
            <a:r>
              <a:rPr lang="en-US" altLang="zh-CN" sz="1100" dirty="0"/>
              <a:t>=20201002</a:t>
            </a:r>
            <a:r>
              <a:rPr lang="en-US" altLang="zh-CN" sz="1100" dirty="0" smtClean="0"/>
              <a:t>/*")</a:t>
            </a:r>
          </a:p>
          <a:p>
            <a:pPr>
              <a:lnSpc>
                <a:spcPct val="130000"/>
              </a:lnSpc>
            </a:pPr>
            <a:r>
              <a:rPr lang="en-US" altLang="zh-CN" sz="1100" dirty="0" smtClean="0"/>
              <a:t> INTO </a:t>
            </a:r>
            <a:r>
              <a:rPr lang="en-US" altLang="zh-CN" sz="1100" dirty="0"/>
              <a:t>TABLE `</a:t>
            </a:r>
            <a:r>
              <a:rPr lang="en-US" altLang="zh-CN" sz="1100" dirty="0" err="1"/>
              <a:t>dwd_waybill_info_dtl_di`FORMAT</a:t>
            </a:r>
            <a:r>
              <a:rPr lang="en-US" altLang="zh-CN" sz="1100" dirty="0"/>
              <a:t> </a:t>
            </a:r>
            <a:endParaRPr lang="en-US" altLang="zh-CN" sz="1100" dirty="0" smtClean="0"/>
          </a:p>
          <a:p>
            <a:pPr>
              <a:lnSpc>
                <a:spcPct val="130000"/>
              </a:lnSpc>
            </a:pPr>
            <a:r>
              <a:rPr lang="en-US" altLang="zh-CN" sz="1100" dirty="0"/>
              <a:t> </a:t>
            </a:r>
            <a:r>
              <a:rPr lang="en-US" altLang="zh-CN" sz="1100" dirty="0" smtClean="0"/>
              <a:t>AS </a:t>
            </a:r>
            <a:r>
              <a:rPr lang="en-US" altLang="zh-CN" sz="1100" dirty="0"/>
              <a:t>"</a:t>
            </a:r>
            <a:r>
              <a:rPr lang="en-US" altLang="zh-CN" sz="1100" dirty="0" smtClean="0"/>
              <a:t>parquet“</a:t>
            </a:r>
          </a:p>
          <a:p>
            <a:pPr>
              <a:lnSpc>
                <a:spcPct val="130000"/>
              </a:lnSpc>
            </a:pPr>
            <a:r>
              <a:rPr lang="en-US" altLang="zh-CN" sz="1100" dirty="0"/>
              <a:t> </a:t>
            </a:r>
            <a:r>
              <a:rPr lang="en-US" altLang="zh-CN" sz="1100" dirty="0" smtClean="0"/>
              <a:t>(</a:t>
            </a:r>
            <a:r>
              <a:rPr lang="en-US" altLang="zh-CN" sz="1100" dirty="0"/>
              <a:t>waybill_id,waybill_no,express_flow_code,source_zone_code,dest_zone_code,src_dist_code</a:t>
            </a:r>
            <a:r>
              <a:rPr lang="zh-CN" altLang="en-US" sz="1100" dirty="0"/>
              <a:t>等 所有需要导入的字段</a:t>
            </a:r>
            <a:r>
              <a:rPr lang="en-US" altLang="zh-CN" sz="1100" dirty="0" smtClean="0"/>
              <a:t>)</a:t>
            </a:r>
          </a:p>
          <a:p>
            <a:pPr>
              <a:lnSpc>
                <a:spcPct val="130000"/>
              </a:lnSpc>
            </a:pPr>
            <a:r>
              <a:rPr lang="en-US" altLang="zh-CN" sz="1100" dirty="0"/>
              <a:t> </a:t>
            </a:r>
            <a:r>
              <a:rPr lang="en-US" altLang="zh-CN" sz="1100" dirty="0" smtClean="0"/>
              <a:t>COLUMNS </a:t>
            </a:r>
            <a:r>
              <a:rPr lang="en-US" altLang="zh-CN" sz="1100" dirty="0"/>
              <a:t>FROM PATH AS (</a:t>
            </a:r>
            <a:r>
              <a:rPr lang="en-US" altLang="zh-CN" sz="1100" dirty="0" err="1"/>
              <a:t>inc_day</a:t>
            </a:r>
            <a:r>
              <a:rPr lang="en-US" altLang="zh-CN" sz="1100" dirty="0"/>
              <a:t>) </a:t>
            </a:r>
            <a:endParaRPr lang="en-US" altLang="zh-CN" sz="1100" dirty="0" smtClean="0"/>
          </a:p>
          <a:p>
            <a:pPr>
              <a:lnSpc>
                <a:spcPct val="130000"/>
              </a:lnSpc>
            </a:pPr>
            <a:r>
              <a:rPr lang="en-US" altLang="zh-CN" sz="1100" dirty="0" smtClean="0"/>
              <a:t> </a:t>
            </a:r>
            <a:r>
              <a:rPr lang="en-US" altLang="zh-CN" sz="1100" dirty="0"/>
              <a:t>SET (</a:t>
            </a:r>
            <a:r>
              <a:rPr lang="en-US" altLang="zh-CN" sz="1100" dirty="0" err="1"/>
              <a:t>inc_day</a:t>
            </a:r>
            <a:r>
              <a:rPr lang="en-US" altLang="zh-CN" sz="1100" dirty="0"/>
              <a:t>=</a:t>
            </a:r>
            <a:r>
              <a:rPr lang="en-US" altLang="zh-CN" sz="1100" dirty="0" err="1"/>
              <a:t>str_to_date</a:t>
            </a:r>
            <a:r>
              <a:rPr lang="en-US" altLang="zh-CN" sz="1100" dirty="0"/>
              <a:t>(</a:t>
            </a:r>
            <a:r>
              <a:rPr lang="en-US" altLang="zh-CN" sz="1100" dirty="0" err="1"/>
              <a:t>inc_day</a:t>
            </a:r>
            <a:r>
              <a:rPr lang="en-US" altLang="zh-CN" sz="1100" dirty="0"/>
              <a:t>, '%</a:t>
            </a:r>
            <a:r>
              <a:rPr lang="en-US" altLang="zh-CN" sz="1100" dirty="0" err="1"/>
              <a:t>Y%m%d</a:t>
            </a:r>
            <a:r>
              <a:rPr lang="en-US" altLang="zh-CN" sz="1100" dirty="0" smtClean="0"/>
              <a:t>'))</a:t>
            </a:r>
          </a:p>
          <a:p>
            <a:pPr>
              <a:lnSpc>
                <a:spcPct val="130000"/>
              </a:lnSpc>
            </a:pPr>
            <a:r>
              <a:rPr lang="en-US" altLang="zh-CN" sz="1100" dirty="0"/>
              <a:t> </a:t>
            </a:r>
            <a:r>
              <a:rPr lang="en-US" altLang="zh-CN" sz="1100" dirty="0" smtClean="0"/>
              <a:t>where </a:t>
            </a:r>
            <a:r>
              <a:rPr lang="en-US" altLang="zh-CN" sz="1100" dirty="0" err="1"/>
              <a:t>inc_day</a:t>
            </a:r>
            <a:r>
              <a:rPr lang="en-US" altLang="zh-CN" sz="1100" dirty="0"/>
              <a:t>=</a:t>
            </a:r>
            <a:r>
              <a:rPr lang="en-US" altLang="zh-CN" sz="1100" dirty="0" smtClean="0"/>
              <a:t>'20201002‘</a:t>
            </a:r>
          </a:p>
          <a:p>
            <a:pPr>
              <a:lnSpc>
                <a:spcPct val="130000"/>
              </a:lnSpc>
            </a:pPr>
            <a:r>
              <a:rPr lang="en-US" altLang="zh-CN" sz="1100" dirty="0" smtClean="0"/>
              <a:t>)</a:t>
            </a:r>
          </a:p>
          <a:p>
            <a:pPr>
              <a:lnSpc>
                <a:spcPct val="130000"/>
              </a:lnSpc>
            </a:pPr>
            <a:r>
              <a:rPr lang="en-US" altLang="zh-CN" sz="1100" dirty="0"/>
              <a:t> </a:t>
            </a:r>
            <a:r>
              <a:rPr lang="en-US" altLang="zh-CN" sz="1100" dirty="0" smtClean="0"/>
              <a:t>WITH </a:t>
            </a:r>
            <a:r>
              <a:rPr lang="en-US" altLang="zh-CN" sz="1100" dirty="0"/>
              <a:t>BROKER </a:t>
            </a:r>
            <a:r>
              <a:rPr lang="en-US" altLang="zh-CN" sz="1100" dirty="0" err="1"/>
              <a:t>hdfs_broker</a:t>
            </a:r>
            <a:r>
              <a:rPr lang="en-US" altLang="zh-CN" sz="1100" dirty="0"/>
              <a:t> </a:t>
            </a:r>
            <a:endParaRPr lang="en-US" altLang="zh-CN" sz="1100" dirty="0" smtClean="0"/>
          </a:p>
          <a:p>
            <a:pPr>
              <a:lnSpc>
                <a:spcPct val="130000"/>
              </a:lnSpc>
            </a:pPr>
            <a:r>
              <a:rPr lang="en-US" altLang="zh-CN" sz="1100" dirty="0"/>
              <a:t> </a:t>
            </a:r>
            <a:r>
              <a:rPr lang="en-US" altLang="zh-CN" sz="1100" dirty="0" smtClean="0"/>
              <a:t>PROPERTIES</a:t>
            </a:r>
            <a:r>
              <a:rPr lang="en-US" altLang="zh-CN" sz="1100" dirty="0"/>
              <a:t>( "</a:t>
            </a:r>
            <a:r>
              <a:rPr lang="en-US" altLang="zh-CN" sz="1100" dirty="0" err="1"/>
              <a:t>max_filter_ratio</a:t>
            </a:r>
            <a:r>
              <a:rPr lang="en-US" altLang="zh-CN" sz="1100" dirty="0"/>
              <a:t>" = "0.01</a:t>
            </a:r>
            <a:r>
              <a:rPr lang="en-US" altLang="zh-CN" sz="1100" dirty="0" smtClean="0"/>
              <a:t>");</a:t>
            </a:r>
            <a:endParaRPr lang="en-US" altLang="zh-CN" sz="1100" dirty="0"/>
          </a:p>
          <a:p>
            <a:pPr marL="285750" indent="-285750">
              <a:lnSpc>
                <a:spcPct val="130000"/>
              </a:lnSpc>
              <a:spcBef>
                <a:spcPts val="600"/>
              </a:spcBef>
              <a:buFont typeface="Wingdings" panose="05000000000000000000" pitchFamily="2" charset="2"/>
              <a:buChar char="u"/>
            </a:pPr>
            <a:r>
              <a:rPr lang="zh-CN" altLang="en-US" sz="1400" dirty="0" smtClean="0"/>
              <a:t>查看</a:t>
            </a:r>
            <a:r>
              <a:rPr lang="zh-CN" altLang="en-US" sz="1400" dirty="0"/>
              <a:t>导入</a:t>
            </a:r>
            <a:r>
              <a:rPr lang="zh-CN" altLang="en-US" sz="1400" dirty="0" smtClean="0"/>
              <a:t>结果</a:t>
            </a:r>
            <a:endParaRPr lang="en-US" altLang="zh-CN" sz="1400" dirty="0" smtClean="0"/>
          </a:p>
          <a:p>
            <a:pPr>
              <a:lnSpc>
                <a:spcPct val="130000"/>
              </a:lnSpc>
            </a:pPr>
            <a:r>
              <a:rPr lang="zh-CN" altLang="en-US" sz="1400" dirty="0" smtClean="0"/>
              <a:t> </a:t>
            </a:r>
            <a:r>
              <a:rPr lang="zh-CN" altLang="en-US" sz="1200" dirty="0" smtClean="0"/>
              <a:t>展示</a:t>
            </a:r>
            <a:r>
              <a:rPr lang="zh-CN" altLang="en-US" sz="1200" dirty="0"/>
              <a:t>指定 </a:t>
            </a:r>
            <a:r>
              <a:rPr lang="en-US" altLang="zh-CN" sz="1200" dirty="0" err="1"/>
              <a:t>db</a:t>
            </a:r>
            <a:r>
              <a:rPr lang="en-US" altLang="zh-CN" sz="1200" dirty="0"/>
              <a:t> </a:t>
            </a:r>
            <a:r>
              <a:rPr lang="zh-CN" altLang="en-US" sz="1200" dirty="0"/>
              <a:t>的导入任务，指定 </a:t>
            </a:r>
            <a:r>
              <a:rPr lang="en-US" altLang="zh-CN" sz="1200" dirty="0"/>
              <a:t>label </a:t>
            </a:r>
            <a:r>
              <a:rPr lang="zh-CN" altLang="en-US" sz="1200" dirty="0"/>
              <a:t>为 </a:t>
            </a:r>
            <a:r>
              <a:rPr lang="en-US" altLang="zh-CN" sz="1200" dirty="0" smtClean="0"/>
              <a:t>“label1" </a:t>
            </a:r>
            <a:r>
              <a:rPr lang="zh-CN" altLang="en-US" sz="1200" dirty="0"/>
              <a:t>，</a:t>
            </a:r>
            <a:r>
              <a:rPr lang="en-US" altLang="zh-CN" sz="1200" dirty="0"/>
              <a:t>state </a:t>
            </a:r>
            <a:r>
              <a:rPr lang="zh-CN" altLang="en-US" sz="1200" dirty="0"/>
              <a:t>为 </a:t>
            </a:r>
            <a:r>
              <a:rPr lang="en-US" altLang="zh-CN" sz="1200" dirty="0"/>
              <a:t>"loading", </a:t>
            </a:r>
            <a:r>
              <a:rPr lang="zh-CN" altLang="en-US" sz="1200" dirty="0"/>
              <a:t>并按 </a:t>
            </a:r>
            <a:r>
              <a:rPr lang="en-US" altLang="zh-CN" sz="1200" dirty="0" err="1"/>
              <a:t>LoadStartTime</a:t>
            </a:r>
            <a:r>
              <a:rPr lang="en-US" altLang="zh-CN" sz="1200" dirty="0"/>
              <a:t> </a:t>
            </a:r>
            <a:r>
              <a:rPr lang="zh-CN" altLang="en-US" sz="1200" dirty="0"/>
              <a:t>降序</a:t>
            </a:r>
            <a:r>
              <a:rPr lang="zh-CN" altLang="en-US" sz="1200" dirty="0" smtClean="0"/>
              <a:t>排序</a:t>
            </a:r>
            <a:endParaRPr lang="en-US" altLang="zh-CN" sz="1200" dirty="0" smtClean="0"/>
          </a:p>
          <a:p>
            <a:pPr>
              <a:lnSpc>
                <a:spcPct val="130000"/>
              </a:lnSpc>
            </a:pPr>
            <a:r>
              <a:rPr lang="zh-CN" altLang="en-US" sz="1400" dirty="0" smtClean="0"/>
              <a:t> </a:t>
            </a:r>
            <a:r>
              <a:rPr lang="en-US" altLang="zh-CN" sz="1200" dirty="0"/>
              <a:t>SHOW LOAD FROM </a:t>
            </a:r>
            <a:r>
              <a:rPr lang="en-US" altLang="zh-CN" sz="1200" dirty="0" err="1"/>
              <a:t>example_db</a:t>
            </a:r>
            <a:r>
              <a:rPr lang="en-US" altLang="zh-CN" sz="1200" dirty="0"/>
              <a:t> WHERE LABEL = </a:t>
            </a:r>
            <a:r>
              <a:rPr lang="en-US" altLang="zh-CN" sz="1200" dirty="0" smtClean="0"/>
              <a:t>"</a:t>
            </a:r>
            <a:r>
              <a:rPr lang="en-US" altLang="zh-CN" sz="1200" dirty="0"/>
              <a:t> label1 </a:t>
            </a:r>
            <a:r>
              <a:rPr lang="en-US" altLang="zh-CN" sz="1200" dirty="0" smtClean="0"/>
              <a:t>" </a:t>
            </a:r>
            <a:r>
              <a:rPr lang="en-US" altLang="zh-CN" sz="1200" dirty="0"/>
              <a:t>AND STATE = "loading" ORDER BY </a:t>
            </a:r>
            <a:r>
              <a:rPr lang="en-US" altLang="zh-CN" sz="1200" dirty="0" err="1"/>
              <a:t>LoadStartTime</a:t>
            </a:r>
            <a:r>
              <a:rPr lang="en-US" altLang="zh-CN" sz="1200" dirty="0"/>
              <a:t> </a:t>
            </a:r>
            <a:r>
              <a:rPr lang="en-US" altLang="zh-CN" sz="1200" dirty="0" smtClean="0"/>
              <a:t>DESC;</a:t>
            </a:r>
          </a:p>
          <a:p>
            <a:pPr marL="285750" indent="-285750">
              <a:lnSpc>
                <a:spcPct val="130000"/>
              </a:lnSpc>
              <a:spcBef>
                <a:spcPts val="600"/>
              </a:spcBef>
              <a:buFont typeface="Wingdings" panose="05000000000000000000" pitchFamily="2" charset="2"/>
              <a:buChar char="u"/>
            </a:pPr>
            <a:r>
              <a:rPr lang="zh-CN" altLang="en-US" sz="1400" dirty="0" smtClean="0"/>
              <a:t>取消导入任务</a:t>
            </a:r>
            <a:endParaRPr lang="en-US" altLang="zh-CN" sz="1400" dirty="0" smtClean="0"/>
          </a:p>
          <a:p>
            <a:pPr>
              <a:lnSpc>
                <a:spcPct val="130000"/>
              </a:lnSpc>
            </a:pPr>
            <a:r>
              <a:rPr lang="en-US" altLang="zh-CN" sz="1400" dirty="0" smtClean="0"/>
              <a:t> </a:t>
            </a:r>
            <a:r>
              <a:rPr lang="en-US" altLang="zh-CN" sz="1200" dirty="0" smtClean="0"/>
              <a:t>CANCEL LOAD FROM </a:t>
            </a:r>
            <a:r>
              <a:rPr lang="en-US" altLang="zh-CN" sz="1200" dirty="0" err="1" smtClean="0"/>
              <a:t>example_db</a:t>
            </a:r>
            <a:r>
              <a:rPr lang="en-US" altLang="zh-CN" sz="1200" dirty="0" smtClean="0"/>
              <a:t> WHERE LABEL = “label1”;</a:t>
            </a:r>
          </a:p>
          <a:p>
            <a:pPr>
              <a:lnSpc>
                <a:spcPct val="130000"/>
              </a:lnSpc>
            </a:pPr>
            <a:r>
              <a:rPr lang="zh-CN" altLang="en-US" sz="1200" dirty="0" smtClean="0"/>
              <a:t>  注：只有当 </a:t>
            </a:r>
            <a:r>
              <a:rPr lang="en-US" altLang="zh-CN" sz="1200" dirty="0"/>
              <a:t>Broker Load </a:t>
            </a:r>
            <a:r>
              <a:rPr lang="zh-CN" altLang="en-US" sz="1200" dirty="0"/>
              <a:t>作业状态</a:t>
            </a:r>
            <a:r>
              <a:rPr lang="zh-CN" altLang="en-US" sz="1200" dirty="0">
                <a:solidFill>
                  <a:srgbClr val="FF0000"/>
                </a:solidFill>
              </a:rPr>
              <a:t>不为 </a:t>
            </a:r>
            <a:r>
              <a:rPr lang="en-US" altLang="zh-CN" sz="1200" dirty="0"/>
              <a:t>CANCELLED </a:t>
            </a:r>
            <a:r>
              <a:rPr lang="zh-CN" altLang="en-US" sz="1200" dirty="0"/>
              <a:t>或 </a:t>
            </a:r>
            <a:r>
              <a:rPr lang="en-US" altLang="zh-CN" sz="1200" dirty="0"/>
              <a:t>FINISHED </a:t>
            </a:r>
            <a:r>
              <a:rPr lang="zh-CN" altLang="en-US" sz="1200" dirty="0"/>
              <a:t>时</a:t>
            </a:r>
            <a:r>
              <a:rPr lang="zh-CN" altLang="en-US" sz="1200" dirty="0" smtClean="0"/>
              <a:t>，才可以</a:t>
            </a:r>
            <a:r>
              <a:rPr lang="zh-CN" altLang="en-US" sz="1200" dirty="0"/>
              <a:t>被用户手动</a:t>
            </a:r>
            <a:r>
              <a:rPr lang="zh-CN" altLang="en-US" sz="1200" dirty="0" smtClean="0"/>
              <a:t>取消</a:t>
            </a:r>
            <a:endParaRPr lang="en-US" altLang="zh-CN" sz="1200" dirty="0" smtClean="0"/>
          </a:p>
          <a:p>
            <a:pPr>
              <a:lnSpc>
                <a:spcPct val="130000"/>
              </a:lnSpc>
            </a:pPr>
            <a:r>
              <a:rPr lang="en-US" altLang="zh-CN" sz="1200" dirty="0"/>
              <a:t> </a:t>
            </a:r>
            <a:r>
              <a:rPr lang="en-US" altLang="zh-CN" sz="1200" dirty="0" smtClean="0"/>
              <a:t>         </a:t>
            </a:r>
            <a:r>
              <a:rPr lang="zh-CN" altLang="en-US" sz="1200" dirty="0" smtClean="0"/>
              <a:t>执行取消命令后，可再次执行</a:t>
            </a:r>
            <a:r>
              <a:rPr lang="en-US" altLang="zh-CN" sz="1200" dirty="0" smtClean="0"/>
              <a:t>show load </a:t>
            </a:r>
            <a:r>
              <a:rPr lang="zh-CN" altLang="en-US" sz="1200" dirty="0" smtClean="0"/>
              <a:t>查看任务进度确认是否取消成功</a:t>
            </a:r>
            <a:endParaRPr lang="en-US" altLang="zh-CN" sz="1200" dirty="0" smtClean="0"/>
          </a:p>
        </p:txBody>
      </p:sp>
    </p:spTree>
    <p:extLst>
      <p:ext uri="{BB962C8B-B14F-4D97-AF65-F5344CB8AC3E}">
        <p14:creationId xmlns:p14="http://schemas.microsoft.com/office/powerpoint/2010/main" val="175248939"/>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340848" y="6166524"/>
            <a:ext cx="2565646" cy="46341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3</a:t>
            </a:r>
            <a:r>
              <a:rPr lang="zh-CN" altLang="en-US" dirty="0" smtClean="0"/>
              <a:t>、导入数据 </a:t>
            </a:r>
            <a:r>
              <a:rPr lang="en-US" altLang="zh-CN" dirty="0" smtClean="0"/>
              <a:t>– Broker Load</a:t>
            </a:r>
            <a:endParaRPr lang="zh-CN" altLang="en-US" dirty="0"/>
          </a:p>
        </p:txBody>
      </p:sp>
      <p:sp>
        <p:nvSpPr>
          <p:cNvPr id="4" name="矩形 3"/>
          <p:cNvSpPr/>
          <p:nvPr/>
        </p:nvSpPr>
        <p:spPr>
          <a:xfrm>
            <a:off x="767854" y="756795"/>
            <a:ext cx="11424146" cy="3733330"/>
          </a:xfrm>
          <a:prstGeom prst="rect">
            <a:avLst/>
          </a:prstGeom>
        </p:spPr>
        <p:txBody>
          <a:bodyPr wrap="square">
            <a:spAutoFit/>
          </a:bodyPr>
          <a:lstStyle/>
          <a:p>
            <a:pPr marL="171450" indent="-171450">
              <a:lnSpc>
                <a:spcPct val="130000"/>
              </a:lnSpc>
              <a:buFont typeface="Wingdings" panose="05000000000000000000" pitchFamily="2" charset="2"/>
              <a:buChar char="u"/>
            </a:pPr>
            <a:r>
              <a:rPr lang="zh-CN" altLang="en-US" sz="1400" dirty="0"/>
              <a:t>分析</a:t>
            </a:r>
            <a:r>
              <a:rPr lang="zh-CN" altLang="en-US" sz="1400" dirty="0" smtClean="0"/>
              <a:t>导入任务详情</a:t>
            </a:r>
            <a:endParaRPr lang="en-US" altLang="zh-CN" sz="1400" dirty="0" smtClean="0"/>
          </a:p>
          <a:p>
            <a:pPr>
              <a:lnSpc>
                <a:spcPct val="130000"/>
              </a:lnSpc>
            </a:pPr>
            <a:r>
              <a:rPr lang="en-US" altLang="zh-CN" sz="1200" dirty="0" smtClean="0"/>
              <a:t>show </a:t>
            </a:r>
            <a:r>
              <a:rPr lang="en-US" altLang="zh-CN" sz="1200" dirty="0"/>
              <a:t>load where label = </a:t>
            </a:r>
            <a:r>
              <a:rPr lang="en-US" altLang="zh-CN" sz="1200" dirty="0" smtClean="0"/>
              <a:t>‘label1’</a:t>
            </a:r>
            <a:r>
              <a:rPr lang="en-US" altLang="zh-CN" sz="1200" dirty="0"/>
              <a:t>;</a:t>
            </a:r>
          </a:p>
          <a:p>
            <a:pPr>
              <a:lnSpc>
                <a:spcPct val="130000"/>
              </a:lnSpc>
            </a:pPr>
            <a:endParaRPr lang="en-US" altLang="zh-CN" sz="1200" dirty="0" smtClean="0"/>
          </a:p>
          <a:p>
            <a:pPr>
              <a:lnSpc>
                <a:spcPct val="130000"/>
              </a:lnSpc>
            </a:pPr>
            <a:endParaRPr lang="en-US" altLang="zh-CN" sz="1200" dirty="0"/>
          </a:p>
          <a:p>
            <a:pPr>
              <a:lnSpc>
                <a:spcPct val="130000"/>
              </a:lnSpc>
            </a:pPr>
            <a:endParaRPr lang="en-US" altLang="zh-CN" sz="1200" dirty="0" smtClean="0"/>
          </a:p>
          <a:p>
            <a:pPr>
              <a:lnSpc>
                <a:spcPct val="130000"/>
              </a:lnSpc>
            </a:pPr>
            <a:endParaRPr lang="en-US" altLang="zh-CN" sz="1200" dirty="0"/>
          </a:p>
          <a:p>
            <a:pPr>
              <a:lnSpc>
                <a:spcPct val="130000"/>
              </a:lnSpc>
            </a:pPr>
            <a:endParaRPr lang="en-US" altLang="zh-CN" sz="1200" dirty="0" smtClean="0"/>
          </a:p>
          <a:p>
            <a:pPr>
              <a:lnSpc>
                <a:spcPct val="130000"/>
              </a:lnSpc>
            </a:pPr>
            <a:endParaRPr lang="en-US" altLang="zh-CN" sz="1200" dirty="0"/>
          </a:p>
          <a:p>
            <a:pPr>
              <a:lnSpc>
                <a:spcPct val="130000"/>
              </a:lnSpc>
            </a:pPr>
            <a:endParaRPr lang="en-US" altLang="zh-CN" sz="1200" dirty="0" smtClean="0"/>
          </a:p>
          <a:p>
            <a:pPr>
              <a:lnSpc>
                <a:spcPct val="130000"/>
              </a:lnSpc>
            </a:pPr>
            <a:endParaRPr lang="en-US" altLang="zh-CN" sz="1200" dirty="0"/>
          </a:p>
          <a:p>
            <a:pPr>
              <a:lnSpc>
                <a:spcPct val="130000"/>
              </a:lnSpc>
            </a:pPr>
            <a:endParaRPr lang="en-US" altLang="zh-CN" sz="1200" dirty="0" smtClean="0"/>
          </a:p>
          <a:p>
            <a:pPr>
              <a:lnSpc>
                <a:spcPct val="130000"/>
              </a:lnSpc>
            </a:pPr>
            <a:endParaRPr lang="en-US" altLang="zh-CN" sz="1200" dirty="0"/>
          </a:p>
          <a:p>
            <a:pPr>
              <a:lnSpc>
                <a:spcPct val="130000"/>
              </a:lnSpc>
            </a:pPr>
            <a:endParaRPr lang="en-US" altLang="zh-CN" sz="1200" dirty="0" smtClean="0"/>
          </a:p>
          <a:p>
            <a:pPr>
              <a:lnSpc>
                <a:spcPct val="130000"/>
              </a:lnSpc>
            </a:pPr>
            <a:endParaRPr lang="en-US" altLang="zh-CN" sz="1200" dirty="0"/>
          </a:p>
          <a:p>
            <a:pPr>
              <a:lnSpc>
                <a:spcPct val="130000"/>
              </a:lnSpc>
            </a:pPr>
            <a:endParaRPr lang="en-US" altLang="zh-CN" sz="1200" dirty="0" smtClean="0"/>
          </a:p>
        </p:txBody>
      </p:sp>
      <p:pic>
        <p:nvPicPr>
          <p:cNvPr id="3" name="图片 2"/>
          <p:cNvPicPr>
            <a:picLocks noChangeAspect="1"/>
          </p:cNvPicPr>
          <p:nvPr/>
        </p:nvPicPr>
        <p:blipFill>
          <a:blip r:embed="rId2"/>
          <a:stretch>
            <a:fillRect/>
          </a:stretch>
        </p:blipFill>
        <p:spPr>
          <a:xfrm>
            <a:off x="838876" y="1367162"/>
            <a:ext cx="8452309" cy="3935077"/>
          </a:xfrm>
          <a:prstGeom prst="rect">
            <a:avLst/>
          </a:prstGeom>
        </p:spPr>
      </p:pic>
      <p:sp>
        <p:nvSpPr>
          <p:cNvPr id="5" name="矩形 4"/>
          <p:cNvSpPr/>
          <p:nvPr/>
        </p:nvSpPr>
        <p:spPr>
          <a:xfrm>
            <a:off x="838876" y="5429608"/>
            <a:ext cx="10543713" cy="1200329"/>
          </a:xfrm>
          <a:prstGeom prst="rect">
            <a:avLst/>
          </a:prstGeom>
        </p:spPr>
        <p:txBody>
          <a:bodyPr wrap="square">
            <a:spAutoFit/>
          </a:bodyPr>
          <a:lstStyle/>
          <a:p>
            <a:pPr>
              <a:lnSpc>
                <a:spcPct val="120000"/>
              </a:lnSpc>
            </a:pPr>
            <a:r>
              <a:rPr lang="zh-CN" altLang="en-US" sz="1200" dirty="0" smtClean="0"/>
              <a:t>URL：</a:t>
            </a:r>
            <a:r>
              <a:rPr lang="zh-CN" altLang="en-US" sz="1200" dirty="0"/>
              <a:t>一般在EtlInfo中dpp.abnorm.ALL不合格数据个数不为0时，url才会有值，保存不合格数据的原因</a:t>
            </a:r>
            <a:r>
              <a:rPr lang="zh-CN" altLang="en-US" sz="1200" dirty="0" smtClean="0"/>
              <a:t>。</a:t>
            </a:r>
            <a:endParaRPr lang="en-US" altLang="zh-CN" sz="1200" dirty="0" smtClean="0"/>
          </a:p>
          <a:p>
            <a:pPr>
              <a:lnSpc>
                <a:spcPct val="120000"/>
              </a:lnSpc>
            </a:pPr>
            <a:r>
              <a:rPr lang="en-US" altLang="zh-CN" sz="1200" dirty="0"/>
              <a:t> </a:t>
            </a:r>
            <a:r>
              <a:rPr lang="en-US" altLang="zh-CN" sz="1200" dirty="0" smtClean="0"/>
              <a:t>         </a:t>
            </a:r>
            <a:r>
              <a:rPr lang="zh-CN" altLang="en-US" sz="1200" dirty="0" smtClean="0"/>
              <a:t>在</a:t>
            </a:r>
            <a:r>
              <a:rPr lang="zh-CN" altLang="en-US" sz="1200" dirty="0"/>
              <a:t>顺</a:t>
            </a:r>
            <a:r>
              <a:rPr lang="zh-CN" altLang="en-US" sz="1200" dirty="0" smtClean="0"/>
              <a:t>丰场景下，测试</a:t>
            </a:r>
            <a:r>
              <a:rPr lang="zh-CN" altLang="en-US" sz="1200" dirty="0"/>
              <a:t>环境中可直接复制url，浏览器打开查看错误信息</a:t>
            </a:r>
            <a:r>
              <a:rPr lang="zh-CN" altLang="en-US" sz="1200" dirty="0" smtClean="0"/>
              <a:t>；</a:t>
            </a:r>
            <a:endParaRPr lang="en-US" altLang="zh-CN" sz="1200" dirty="0" smtClean="0"/>
          </a:p>
          <a:p>
            <a:pPr>
              <a:lnSpc>
                <a:spcPct val="120000"/>
              </a:lnSpc>
            </a:pPr>
            <a:r>
              <a:rPr lang="en-US" altLang="zh-CN" sz="1200" dirty="0"/>
              <a:t> </a:t>
            </a:r>
            <a:r>
              <a:rPr lang="en-US" altLang="zh-CN" sz="1200" dirty="0" smtClean="0"/>
              <a:t>         </a:t>
            </a:r>
            <a:r>
              <a:rPr lang="en-US" altLang="zh-CN" sz="1200" dirty="0" err="1" smtClean="0"/>
              <a:t>StarRocks</a:t>
            </a:r>
            <a:r>
              <a:rPr lang="en-US" altLang="zh-CN" sz="1200" dirty="0" smtClean="0"/>
              <a:t> </a:t>
            </a:r>
            <a:r>
              <a:rPr lang="zh-CN" altLang="en-US" sz="1200" dirty="0" smtClean="0"/>
              <a:t>体验</a:t>
            </a:r>
            <a:r>
              <a:rPr lang="en-US" altLang="zh-CN" sz="1200" dirty="0" smtClean="0"/>
              <a:t>/</a:t>
            </a:r>
            <a:r>
              <a:rPr lang="zh-CN" altLang="en-US" sz="1200" dirty="0" smtClean="0"/>
              <a:t>生产</a:t>
            </a:r>
            <a:r>
              <a:rPr lang="zh-CN" altLang="en-US" sz="1200" dirty="0"/>
              <a:t>环境可</a:t>
            </a:r>
            <a:r>
              <a:rPr lang="zh-CN" altLang="en-US" sz="1200" dirty="0" smtClean="0"/>
              <a:t>通过</a:t>
            </a:r>
            <a:r>
              <a:rPr lang="zh-CN" altLang="en-US" sz="1200" dirty="0" smtClean="0">
                <a:solidFill>
                  <a:srgbClr val="FF0000"/>
                </a:solidFill>
              </a:rPr>
              <a:t>生产堡垒</a:t>
            </a:r>
            <a:r>
              <a:rPr lang="zh-CN" altLang="en-US" sz="1200" dirty="0">
                <a:solidFill>
                  <a:srgbClr val="FF0000"/>
                </a:solidFill>
              </a:rPr>
              <a:t>机</a:t>
            </a:r>
            <a:r>
              <a:rPr lang="zh-CN" altLang="en-US" sz="1200" dirty="0"/>
              <a:t>登录</a:t>
            </a:r>
            <a:r>
              <a:rPr lang="zh-CN" altLang="en-US" sz="1200" dirty="0">
                <a:solidFill>
                  <a:srgbClr val="FF0000"/>
                </a:solidFill>
              </a:rPr>
              <a:t>有权限</a:t>
            </a:r>
            <a:r>
              <a:rPr lang="zh-CN" altLang="en-US" sz="1200" dirty="0"/>
              <a:t>的生产机器通过以下指令查看报错信息（-O重命名 便于在机器上查看</a:t>
            </a:r>
            <a:r>
              <a:rPr lang="zh-CN" altLang="en-US" sz="1200" dirty="0" smtClean="0"/>
              <a:t>）</a:t>
            </a:r>
            <a:endParaRPr lang="en-US" altLang="zh-CN" sz="1200" dirty="0" smtClean="0"/>
          </a:p>
          <a:p>
            <a:pPr>
              <a:lnSpc>
                <a:spcPct val="120000"/>
              </a:lnSpc>
            </a:pPr>
            <a:r>
              <a:rPr lang="en-US" altLang="zh-CN" sz="1200" dirty="0">
                <a:solidFill>
                  <a:schemeClr val="bg1"/>
                </a:solidFill>
              </a:rPr>
              <a:t> </a:t>
            </a:r>
            <a:r>
              <a:rPr lang="en-US" altLang="zh-CN" sz="1200" dirty="0" smtClean="0">
                <a:solidFill>
                  <a:schemeClr val="bg1"/>
                </a:solidFill>
              </a:rPr>
              <a:t>          &gt; </a:t>
            </a:r>
            <a:r>
              <a:rPr lang="en-US" altLang="zh-CN" sz="1200" dirty="0" err="1" smtClean="0">
                <a:solidFill>
                  <a:schemeClr val="bg1"/>
                </a:solidFill>
              </a:rPr>
              <a:t>wget</a:t>
            </a:r>
            <a:r>
              <a:rPr lang="en-US" altLang="zh-CN" sz="1200" dirty="0" smtClean="0">
                <a:solidFill>
                  <a:schemeClr val="bg1"/>
                </a:solidFill>
              </a:rPr>
              <a:t>  </a:t>
            </a:r>
            <a:r>
              <a:rPr lang="en-US" altLang="zh-CN" sz="1200" dirty="0">
                <a:solidFill>
                  <a:schemeClr val="bg1"/>
                </a:solidFill>
              </a:rPr>
              <a:t>-O </a:t>
            </a:r>
            <a:r>
              <a:rPr lang="zh-CN" altLang="en-US" sz="1200" dirty="0">
                <a:solidFill>
                  <a:schemeClr val="bg1"/>
                </a:solidFill>
              </a:rPr>
              <a:t>重命名 </a:t>
            </a:r>
            <a:r>
              <a:rPr lang="en-US" altLang="zh-CN" sz="1200" dirty="0" err="1">
                <a:solidFill>
                  <a:schemeClr val="bg1"/>
                </a:solidFill>
              </a:rPr>
              <a:t>url</a:t>
            </a:r>
            <a:r>
              <a:rPr lang="zh-CN" altLang="en-US" sz="1200" dirty="0" smtClean="0">
                <a:solidFill>
                  <a:schemeClr val="bg1"/>
                </a:solidFill>
              </a:rPr>
              <a:t>链接    </a:t>
            </a:r>
            <a:endParaRPr lang="en-US" altLang="zh-CN" sz="1200" dirty="0" smtClean="0">
              <a:solidFill>
                <a:schemeClr val="bg1"/>
              </a:solidFill>
            </a:endParaRPr>
          </a:p>
          <a:p>
            <a:pPr>
              <a:lnSpc>
                <a:spcPct val="120000"/>
              </a:lnSpc>
            </a:pPr>
            <a:r>
              <a:rPr lang="en-US" altLang="zh-CN" sz="1200" dirty="0" smtClean="0">
                <a:solidFill>
                  <a:schemeClr val="bg1"/>
                </a:solidFill>
              </a:rPr>
              <a:t>           &gt; cat </a:t>
            </a:r>
            <a:r>
              <a:rPr lang="zh-CN" altLang="en-US" sz="1200" dirty="0">
                <a:solidFill>
                  <a:schemeClr val="bg1"/>
                </a:solidFill>
              </a:rPr>
              <a:t>重命名的文件</a:t>
            </a:r>
          </a:p>
        </p:txBody>
      </p:sp>
    </p:spTree>
    <p:extLst>
      <p:ext uri="{BB962C8B-B14F-4D97-AF65-F5344CB8AC3E}">
        <p14:creationId xmlns:p14="http://schemas.microsoft.com/office/powerpoint/2010/main" val="1402151723"/>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、导入数据 </a:t>
            </a:r>
            <a:r>
              <a:rPr lang="en-US" altLang="zh-CN" dirty="0" smtClean="0"/>
              <a:t>– Broker Load</a:t>
            </a:r>
            <a:endParaRPr lang="zh-CN" altLang="en-US" dirty="0"/>
          </a:p>
        </p:txBody>
      </p:sp>
      <p:sp>
        <p:nvSpPr>
          <p:cNvPr id="4" name="矩形 3"/>
          <p:cNvSpPr/>
          <p:nvPr/>
        </p:nvSpPr>
        <p:spPr>
          <a:xfrm>
            <a:off x="572546" y="1005370"/>
            <a:ext cx="11424146" cy="3887218"/>
          </a:xfrm>
          <a:prstGeom prst="rect">
            <a:avLst/>
          </a:prstGeom>
        </p:spPr>
        <p:txBody>
          <a:bodyPr wrap="square">
            <a:spAutoFit/>
          </a:bodyPr>
          <a:lstStyle/>
          <a:p>
            <a:pPr marL="171450" indent="-171450">
              <a:lnSpc>
                <a:spcPct val="130000"/>
              </a:lnSpc>
              <a:spcBef>
                <a:spcPts val="600"/>
              </a:spcBef>
              <a:spcAft>
                <a:spcPts val="1200"/>
              </a:spcAft>
              <a:buFont typeface="Wingdings" panose="05000000000000000000" pitchFamily="2" charset="2"/>
              <a:buChar char="u"/>
            </a:pPr>
            <a:r>
              <a:rPr lang="en-US" altLang="zh-CN" sz="1400" dirty="0" smtClean="0"/>
              <a:t>Broker Load</a:t>
            </a:r>
            <a:r>
              <a:rPr lang="zh-CN" altLang="en-US" sz="1400" dirty="0" smtClean="0"/>
              <a:t>导数常见问题</a:t>
            </a:r>
            <a:endParaRPr lang="en-US" altLang="zh-CN" sz="1400" dirty="0" smtClean="0"/>
          </a:p>
          <a:p>
            <a:pPr>
              <a:lnSpc>
                <a:spcPct val="130000"/>
              </a:lnSpc>
            </a:pPr>
            <a:r>
              <a:rPr lang="en-US" altLang="zh-CN" sz="1200" dirty="0"/>
              <a:t>1. </a:t>
            </a:r>
            <a:r>
              <a:rPr lang="zh-CN" altLang="en-US" sz="1200" dirty="0"/>
              <a:t>导入语句执行后，</a:t>
            </a:r>
            <a:r>
              <a:rPr lang="en-US" altLang="zh-CN" sz="1200" dirty="0"/>
              <a:t>show load</a:t>
            </a:r>
            <a:r>
              <a:rPr lang="zh-CN" altLang="en-US" sz="1200" dirty="0"/>
              <a:t>查看详情时报 </a:t>
            </a:r>
            <a:r>
              <a:rPr lang="en-US" altLang="zh-CN" sz="1200" b="1" dirty="0"/>
              <a:t>`</a:t>
            </a:r>
            <a:r>
              <a:rPr lang="en-US" altLang="zh-CN" sz="1200" dirty="0" err="1"/>
              <a:t>ErrorMsg</a:t>
            </a:r>
            <a:r>
              <a:rPr lang="en-US" altLang="zh-CN" sz="1200" dirty="0"/>
              <a:t>: </a:t>
            </a:r>
            <a:r>
              <a:rPr lang="en-US" altLang="zh-CN" sz="1200" dirty="0" err="1"/>
              <a:t>type:ETL_RUN_FAIL</a:t>
            </a:r>
            <a:r>
              <a:rPr lang="en-US" altLang="zh-CN" sz="1200" dirty="0"/>
              <a:t>; </a:t>
            </a:r>
            <a:r>
              <a:rPr lang="en-US" altLang="zh-CN" sz="1200" b="1" dirty="0" err="1"/>
              <a:t>msg:Unknown</a:t>
            </a:r>
            <a:r>
              <a:rPr lang="en-US" altLang="zh-CN" sz="1200" b="1" dirty="0"/>
              <a:t> broker name(</a:t>
            </a:r>
            <a:r>
              <a:rPr lang="en-US" altLang="zh-CN" sz="1200" b="1" dirty="0" err="1"/>
              <a:t>Dorisdb_Broker</a:t>
            </a:r>
            <a:r>
              <a:rPr lang="en-US" altLang="zh-CN" sz="1200" b="1" dirty="0"/>
              <a:t>)`</a:t>
            </a:r>
          </a:p>
          <a:p>
            <a:pPr>
              <a:lnSpc>
                <a:spcPct val="130000"/>
              </a:lnSpc>
            </a:pPr>
            <a:r>
              <a:rPr lang="en-US" altLang="zh-CN" sz="1200" dirty="0"/>
              <a:t>   - </a:t>
            </a:r>
            <a:r>
              <a:rPr lang="en-US" altLang="zh-CN" sz="1200" dirty="0" err="1"/>
              <a:t>broker_name</a:t>
            </a:r>
            <a:r>
              <a:rPr lang="zh-CN" altLang="en-US" sz="1200" dirty="0"/>
              <a:t>设置不对</a:t>
            </a:r>
            <a:r>
              <a:rPr lang="zh-CN" altLang="en-US" sz="1200" dirty="0" smtClean="0"/>
              <a:t>，目前所有环境的</a:t>
            </a:r>
            <a:r>
              <a:rPr lang="en-US" altLang="zh-CN" sz="1200" dirty="0" err="1" smtClean="0"/>
              <a:t>broker_name</a:t>
            </a:r>
            <a:r>
              <a:rPr lang="en-US" altLang="zh-CN" sz="1200" dirty="0" smtClean="0"/>
              <a:t> </a:t>
            </a:r>
            <a:r>
              <a:rPr lang="zh-CN" altLang="en-US" sz="1200" dirty="0" smtClean="0"/>
              <a:t>均为 </a:t>
            </a:r>
            <a:r>
              <a:rPr lang="en-US" altLang="zh-CN" sz="1200" dirty="0" err="1" smtClean="0"/>
              <a:t>hdfs_broker</a:t>
            </a:r>
            <a:endParaRPr lang="en-US" altLang="zh-CN" sz="1200" dirty="0" smtClean="0"/>
          </a:p>
          <a:p>
            <a:pPr>
              <a:lnSpc>
                <a:spcPct val="130000"/>
              </a:lnSpc>
            </a:pPr>
            <a:r>
              <a:rPr lang="en-US" altLang="zh-CN" sz="1200" dirty="0"/>
              <a:t> </a:t>
            </a:r>
            <a:r>
              <a:rPr lang="en-US" altLang="zh-CN" sz="1200" dirty="0" smtClean="0"/>
              <a:t>  - </a:t>
            </a:r>
            <a:r>
              <a:rPr lang="zh-CN" altLang="en-US" sz="1200" dirty="0" smtClean="0"/>
              <a:t>如 </a:t>
            </a:r>
            <a:r>
              <a:rPr lang="en-US" altLang="zh-CN" sz="1200" dirty="0" smtClean="0"/>
              <a:t>broker name </a:t>
            </a:r>
            <a:r>
              <a:rPr lang="zh-CN" altLang="en-US" sz="1200" dirty="0" smtClean="0"/>
              <a:t>已设置为 </a:t>
            </a:r>
            <a:r>
              <a:rPr lang="en-US" altLang="zh-CN" sz="1200" dirty="0" err="1" smtClean="0"/>
              <a:t>hdfs_broker</a:t>
            </a:r>
            <a:r>
              <a:rPr lang="en-US" altLang="zh-CN" sz="1200" dirty="0" smtClean="0"/>
              <a:t> </a:t>
            </a:r>
            <a:r>
              <a:rPr lang="zh-CN" altLang="en-US" sz="1200" dirty="0" smtClean="0"/>
              <a:t>仍报错，联系 董念</a:t>
            </a:r>
            <a:r>
              <a:rPr lang="en-US" altLang="zh-CN" sz="1200" dirty="0" smtClean="0"/>
              <a:t>(01397454)</a:t>
            </a:r>
            <a:endParaRPr lang="en-US" altLang="zh-CN" sz="1200" dirty="0"/>
          </a:p>
          <a:p>
            <a:pPr>
              <a:lnSpc>
                <a:spcPct val="130000"/>
              </a:lnSpc>
            </a:pPr>
            <a:endParaRPr lang="en-US" altLang="zh-CN" sz="1200" dirty="0" smtClean="0"/>
          </a:p>
          <a:p>
            <a:pPr>
              <a:lnSpc>
                <a:spcPct val="130000"/>
              </a:lnSpc>
            </a:pPr>
            <a:r>
              <a:rPr lang="en-US" altLang="zh-CN" sz="1200" dirty="0" smtClean="0"/>
              <a:t>2</a:t>
            </a:r>
            <a:r>
              <a:rPr lang="en-US" altLang="zh-CN" sz="1200" dirty="0"/>
              <a:t>. </a:t>
            </a:r>
            <a:r>
              <a:rPr lang="zh-CN" altLang="en-US" sz="1200" dirty="0"/>
              <a:t>导入语句执行后，</a:t>
            </a:r>
            <a:r>
              <a:rPr lang="en-US" altLang="zh-CN" sz="1200" dirty="0"/>
              <a:t>show load</a:t>
            </a:r>
            <a:r>
              <a:rPr lang="zh-CN" altLang="en-US" sz="1200" dirty="0"/>
              <a:t>查看详情报 </a:t>
            </a:r>
            <a:r>
              <a:rPr lang="en-US" altLang="zh-CN" sz="1200" dirty="0"/>
              <a:t>`ETL_QUALITY_UNSATISFIED</a:t>
            </a:r>
            <a:r>
              <a:rPr lang="en-US" altLang="zh-CN" sz="1200" b="1" dirty="0"/>
              <a:t>; </a:t>
            </a:r>
            <a:r>
              <a:rPr lang="en-US" altLang="zh-CN" sz="1200" b="1" dirty="0" err="1"/>
              <a:t>msg:quality</a:t>
            </a:r>
            <a:r>
              <a:rPr lang="en-US" altLang="zh-CN" sz="1200" b="1" dirty="0"/>
              <a:t> not good enough to cancel</a:t>
            </a:r>
            <a:r>
              <a:rPr lang="en-US" altLang="zh-CN" sz="1200" b="1" dirty="0" smtClean="0"/>
              <a:t>`</a:t>
            </a:r>
            <a:endParaRPr lang="en-US" altLang="zh-CN" sz="1200" b="1" dirty="0"/>
          </a:p>
          <a:p>
            <a:pPr>
              <a:lnSpc>
                <a:spcPct val="130000"/>
              </a:lnSpc>
            </a:pPr>
            <a:r>
              <a:rPr lang="en-US" altLang="zh-CN" sz="1200" dirty="0"/>
              <a:t>- </a:t>
            </a:r>
            <a:r>
              <a:rPr lang="zh-CN" altLang="en-US" sz="1200" dirty="0"/>
              <a:t>数据质量问题</a:t>
            </a:r>
          </a:p>
          <a:p>
            <a:pPr>
              <a:lnSpc>
                <a:spcPct val="130000"/>
              </a:lnSpc>
            </a:pPr>
            <a:r>
              <a:rPr lang="en-US" altLang="zh-CN" sz="1200" dirty="0" smtClean="0"/>
              <a:t>- </a:t>
            </a:r>
            <a:r>
              <a:rPr lang="zh-CN" altLang="en-US" sz="1200" dirty="0" smtClean="0"/>
              <a:t>可以</a:t>
            </a:r>
            <a:r>
              <a:rPr lang="zh-CN" altLang="en-US" sz="1200" dirty="0"/>
              <a:t>通过</a:t>
            </a:r>
            <a:r>
              <a:rPr lang="en-US" altLang="zh-CN" sz="1200" dirty="0"/>
              <a:t>SHOW LOAD</a:t>
            </a:r>
            <a:r>
              <a:rPr lang="zh-CN" altLang="en-US" sz="1200" dirty="0"/>
              <a:t>中</a:t>
            </a:r>
            <a:r>
              <a:rPr lang="en-US" altLang="zh-CN" sz="1200" dirty="0"/>
              <a:t>URL</a:t>
            </a:r>
            <a:r>
              <a:rPr lang="zh-CN" altLang="en-US" sz="1200" dirty="0" smtClean="0"/>
              <a:t>查看数据不合格的原因。</a:t>
            </a:r>
            <a:endParaRPr lang="en-US" altLang="zh-CN" sz="1200" dirty="0" smtClean="0"/>
          </a:p>
          <a:p>
            <a:pPr>
              <a:lnSpc>
                <a:spcPct val="130000"/>
              </a:lnSpc>
            </a:pPr>
            <a:endParaRPr lang="en-US" altLang="zh-CN" sz="1200" dirty="0" smtClean="0"/>
          </a:p>
          <a:p>
            <a:pPr>
              <a:lnSpc>
                <a:spcPct val="130000"/>
              </a:lnSpc>
            </a:pPr>
            <a:r>
              <a:rPr lang="en-US" altLang="zh-CN" sz="1200" dirty="0" smtClean="0"/>
              <a:t>3</a:t>
            </a:r>
            <a:r>
              <a:rPr lang="en-US" altLang="zh-CN" sz="1200" dirty="0"/>
              <a:t>. </a:t>
            </a:r>
            <a:r>
              <a:rPr lang="zh-CN" altLang="en-US" sz="1200" dirty="0"/>
              <a:t>报错 </a:t>
            </a:r>
            <a:r>
              <a:rPr lang="en-US" altLang="zh-CN" sz="1200" b="1" dirty="0"/>
              <a:t>Label Already </a:t>
            </a:r>
            <a:r>
              <a:rPr lang="en-US" altLang="zh-CN" sz="1200" b="1" dirty="0" smtClean="0"/>
              <a:t>Exists</a:t>
            </a:r>
            <a:endParaRPr lang="en-US" altLang="zh-CN" sz="1200" b="1" dirty="0"/>
          </a:p>
          <a:p>
            <a:pPr marL="171450" indent="-171450">
              <a:lnSpc>
                <a:spcPct val="130000"/>
              </a:lnSpc>
              <a:buFontTx/>
              <a:buChar char="-"/>
            </a:pPr>
            <a:r>
              <a:rPr lang="zh-CN" altLang="en-US" sz="1200" dirty="0" smtClean="0"/>
              <a:t>同</a:t>
            </a:r>
            <a:r>
              <a:rPr lang="zh-CN" altLang="en-US" sz="1200" dirty="0"/>
              <a:t>一个数据库内已经有一个相同</a:t>
            </a:r>
            <a:r>
              <a:rPr lang="en-US" altLang="zh-CN" sz="1200" dirty="0"/>
              <a:t>Label</a:t>
            </a:r>
            <a:r>
              <a:rPr lang="zh-CN" altLang="en-US" sz="1200" dirty="0"/>
              <a:t>的导入作业导入成功或者正在执行。需要检查不同导入方式之间是否有</a:t>
            </a:r>
            <a:r>
              <a:rPr lang="en-US" altLang="zh-CN" sz="1200" dirty="0"/>
              <a:t>Label</a:t>
            </a:r>
            <a:r>
              <a:rPr lang="zh-CN" altLang="en-US" sz="1200" dirty="0"/>
              <a:t>冲突，或者是任务重复提交了</a:t>
            </a:r>
            <a:r>
              <a:rPr lang="zh-CN" altLang="en-US" sz="1200" dirty="0" smtClean="0"/>
              <a:t>。</a:t>
            </a:r>
            <a:endParaRPr lang="en-US" altLang="zh-CN" sz="1200" dirty="0" smtClean="0"/>
          </a:p>
          <a:p>
            <a:pPr marL="171450" indent="-171450">
              <a:lnSpc>
                <a:spcPct val="130000"/>
              </a:lnSpc>
              <a:buFontTx/>
              <a:buChar char="-"/>
            </a:pPr>
            <a:r>
              <a:rPr lang="zh-CN" altLang="en-US" sz="1200" dirty="0" smtClean="0"/>
              <a:t>当 </a:t>
            </a:r>
            <a:r>
              <a:rPr lang="en-US" altLang="zh-CN" sz="1200" dirty="0"/>
              <a:t>label </a:t>
            </a:r>
            <a:r>
              <a:rPr lang="zh-CN" altLang="en-US" sz="1200" dirty="0"/>
              <a:t>对应的导入作业状态为 </a:t>
            </a:r>
            <a:r>
              <a:rPr lang="en-US" altLang="zh-CN" sz="1200" dirty="0"/>
              <a:t>CANCELLED </a:t>
            </a:r>
            <a:r>
              <a:rPr lang="zh-CN" altLang="en-US" sz="1200" dirty="0"/>
              <a:t>时，可以再次使用该 </a:t>
            </a:r>
            <a:r>
              <a:rPr lang="en-US" altLang="zh-CN" sz="1200" dirty="0"/>
              <a:t>Label </a:t>
            </a:r>
            <a:r>
              <a:rPr lang="zh-CN" altLang="en-US" sz="1200" dirty="0"/>
              <a:t>提交导入作业。</a:t>
            </a:r>
          </a:p>
          <a:p>
            <a:pPr>
              <a:lnSpc>
                <a:spcPct val="130000"/>
              </a:lnSpc>
            </a:pPr>
            <a:r>
              <a:rPr lang="en-US" altLang="zh-CN" sz="1200" dirty="0"/>
              <a:t>- </a:t>
            </a:r>
            <a:r>
              <a:rPr lang="en-US" altLang="zh-CN" sz="1200" dirty="0" smtClean="0"/>
              <a:t> Label</a:t>
            </a:r>
            <a:r>
              <a:rPr lang="zh-CN" altLang="en-US" sz="1200" dirty="0"/>
              <a:t>重复排查步骤：</a:t>
            </a:r>
          </a:p>
          <a:p>
            <a:pPr>
              <a:lnSpc>
                <a:spcPct val="130000"/>
              </a:lnSpc>
            </a:pPr>
            <a:r>
              <a:rPr lang="zh-CN" altLang="en-US" sz="1200" dirty="0"/>
              <a:t>  </a:t>
            </a:r>
            <a:r>
              <a:rPr lang="en-US" altLang="zh-CN" sz="1200" dirty="0"/>
              <a:t>- </a:t>
            </a:r>
            <a:r>
              <a:rPr lang="zh-CN" altLang="en-US" sz="1200" dirty="0"/>
              <a:t>由于 </a:t>
            </a:r>
            <a:r>
              <a:rPr lang="en-US" altLang="zh-CN" sz="1200" dirty="0" err="1"/>
              <a:t>DorisDB</a:t>
            </a:r>
            <a:r>
              <a:rPr lang="en-US" altLang="zh-CN" sz="1200" dirty="0"/>
              <a:t> </a:t>
            </a:r>
            <a:r>
              <a:rPr lang="zh-CN" altLang="en-US" sz="1200" dirty="0"/>
              <a:t>系统中导入的 </a:t>
            </a:r>
            <a:r>
              <a:rPr lang="en-US" altLang="zh-CN" sz="1200" dirty="0"/>
              <a:t>Label </a:t>
            </a:r>
            <a:r>
              <a:rPr lang="zh-CN" altLang="en-US" sz="1200" dirty="0"/>
              <a:t>不区分导入方式，所以存在其他导入方式使用了相同 </a:t>
            </a:r>
            <a:r>
              <a:rPr lang="en-US" altLang="zh-CN" sz="1200" dirty="0"/>
              <a:t>Label </a:t>
            </a:r>
            <a:r>
              <a:rPr lang="zh-CN" altLang="en-US" sz="1200" dirty="0"/>
              <a:t>的问题。</a:t>
            </a:r>
          </a:p>
          <a:p>
            <a:pPr>
              <a:lnSpc>
                <a:spcPct val="130000"/>
              </a:lnSpc>
            </a:pPr>
            <a:r>
              <a:rPr lang="zh-CN" altLang="en-US" sz="1200" dirty="0"/>
              <a:t>  </a:t>
            </a:r>
            <a:r>
              <a:rPr lang="en-US" altLang="zh-CN" sz="1200" dirty="0"/>
              <a:t>- </a:t>
            </a:r>
            <a:r>
              <a:rPr lang="zh-CN" altLang="en-US" sz="1200" dirty="0"/>
              <a:t>通过 </a:t>
            </a:r>
            <a:r>
              <a:rPr lang="en-US" altLang="zh-CN" sz="1200" dirty="0"/>
              <a:t>SHOW LOAD WHERE LABEL = “xxx”</a:t>
            </a:r>
            <a:r>
              <a:rPr lang="zh-CN" altLang="en-US" sz="1200" dirty="0"/>
              <a:t>，其中 </a:t>
            </a:r>
            <a:r>
              <a:rPr lang="en-US" altLang="zh-CN" sz="1200" dirty="0"/>
              <a:t>xxx </a:t>
            </a:r>
            <a:r>
              <a:rPr lang="zh-CN" altLang="en-US" sz="1200" dirty="0"/>
              <a:t>为待检查的 </a:t>
            </a:r>
            <a:r>
              <a:rPr lang="en-US" altLang="zh-CN" sz="1200" dirty="0"/>
              <a:t>Label </a:t>
            </a:r>
            <a:r>
              <a:rPr lang="zh-CN" altLang="en-US" sz="1200" dirty="0"/>
              <a:t>字符串，查看是否已经存在具有相同 </a:t>
            </a:r>
            <a:r>
              <a:rPr lang="en-US" altLang="zh-CN" sz="1200" dirty="0"/>
              <a:t>Label </a:t>
            </a:r>
            <a:r>
              <a:rPr lang="zh-CN" altLang="en-US" sz="1200" dirty="0"/>
              <a:t>的 </a:t>
            </a:r>
            <a:r>
              <a:rPr lang="en-US" altLang="zh-CN" sz="1200" dirty="0"/>
              <a:t>FINISHED </a:t>
            </a:r>
            <a:r>
              <a:rPr lang="zh-CN" altLang="en-US" sz="1200" dirty="0"/>
              <a:t>导入任务</a:t>
            </a:r>
            <a:r>
              <a:rPr lang="zh-CN" altLang="en-US" sz="1200" dirty="0" smtClean="0"/>
              <a:t>。</a:t>
            </a:r>
            <a:endParaRPr lang="en-US" altLang="zh-CN" sz="1200" dirty="0" smtClean="0"/>
          </a:p>
        </p:txBody>
      </p:sp>
    </p:spTree>
    <p:extLst>
      <p:ext uri="{BB962C8B-B14F-4D97-AF65-F5344CB8AC3E}">
        <p14:creationId xmlns:p14="http://schemas.microsoft.com/office/powerpoint/2010/main" val="2018386690"/>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756366" y="2283074"/>
            <a:ext cx="6326143" cy="245495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3</a:t>
            </a:r>
            <a:r>
              <a:rPr lang="zh-CN" altLang="en-US" dirty="0" smtClean="0"/>
              <a:t>、导入数据 </a:t>
            </a:r>
            <a:r>
              <a:rPr lang="en-US" altLang="zh-CN" dirty="0" smtClean="0"/>
              <a:t>– Routine Load</a:t>
            </a:r>
            <a:endParaRPr lang="zh-CN" altLang="en-US" dirty="0"/>
          </a:p>
        </p:txBody>
      </p:sp>
      <p:sp>
        <p:nvSpPr>
          <p:cNvPr id="4" name="矩形 3"/>
          <p:cNvSpPr/>
          <p:nvPr/>
        </p:nvSpPr>
        <p:spPr>
          <a:xfrm>
            <a:off x="767854" y="925470"/>
            <a:ext cx="11424146" cy="5250668"/>
          </a:xfrm>
          <a:prstGeom prst="rect">
            <a:avLst/>
          </a:prstGeom>
        </p:spPr>
        <p:txBody>
          <a:bodyPr wrap="square">
            <a:spAutoFit/>
          </a:bodyPr>
          <a:lstStyle/>
          <a:p>
            <a:pPr>
              <a:lnSpc>
                <a:spcPct val="130000"/>
              </a:lnSpc>
            </a:pPr>
            <a:r>
              <a:rPr lang="en-US" altLang="zh-CN" sz="1400" dirty="0"/>
              <a:t>Routine Load </a:t>
            </a:r>
            <a:r>
              <a:rPr lang="zh-CN" altLang="en-US" sz="1400" dirty="0" smtClean="0"/>
              <a:t>是例行</a:t>
            </a:r>
            <a:r>
              <a:rPr lang="zh-CN" altLang="en-US" sz="1400" dirty="0"/>
              <a:t>导入方式</a:t>
            </a:r>
            <a:r>
              <a:rPr lang="zh-CN" altLang="en-US" sz="1400" dirty="0" smtClean="0"/>
              <a:t>，支持</a:t>
            </a:r>
            <a:r>
              <a:rPr lang="zh-CN" altLang="en-US" sz="1400" dirty="0"/>
              <a:t>从</a:t>
            </a:r>
            <a:r>
              <a:rPr lang="en-US" altLang="zh-CN" sz="1400" dirty="0"/>
              <a:t>Kafka</a:t>
            </a:r>
            <a:r>
              <a:rPr lang="zh-CN" altLang="en-US" sz="1400" dirty="0"/>
              <a:t>持续不断的导入数据，并且支持通过</a:t>
            </a:r>
            <a:r>
              <a:rPr lang="en-US" altLang="zh-CN" sz="1400" dirty="0"/>
              <a:t>SQL</a:t>
            </a:r>
            <a:r>
              <a:rPr lang="zh-CN" altLang="en-US" sz="1400" dirty="0"/>
              <a:t>控制导入任务的暂停、重启、停止</a:t>
            </a:r>
            <a:r>
              <a:rPr lang="zh-CN" altLang="en-US" sz="1400" dirty="0" smtClean="0"/>
              <a:t>。</a:t>
            </a:r>
            <a:endParaRPr lang="en-US" altLang="zh-CN" sz="1400" dirty="0" smtClean="0"/>
          </a:p>
          <a:p>
            <a:pPr>
              <a:lnSpc>
                <a:spcPct val="130000"/>
              </a:lnSpc>
            </a:pPr>
            <a:r>
              <a:rPr lang="zh-CN" altLang="en-US" sz="1400" dirty="0"/>
              <a:t>环境要求</a:t>
            </a:r>
            <a:r>
              <a:rPr lang="zh-CN" altLang="en-US" sz="1400" dirty="0" smtClean="0"/>
              <a:t>：</a:t>
            </a:r>
            <a:r>
              <a:rPr lang="zh-CN" altLang="en-US" sz="1400" b="1" dirty="0" smtClean="0">
                <a:solidFill>
                  <a:srgbClr val="FF0000"/>
                </a:solidFill>
              </a:rPr>
              <a:t>仅</a:t>
            </a:r>
            <a:r>
              <a:rPr lang="zh-CN" altLang="en-US" sz="1400" b="1" dirty="0">
                <a:solidFill>
                  <a:srgbClr val="FF0000"/>
                </a:solidFill>
              </a:rPr>
              <a:t>支持 </a:t>
            </a:r>
            <a:r>
              <a:rPr lang="en-US" altLang="zh-CN" sz="1400" b="1" dirty="0">
                <a:solidFill>
                  <a:srgbClr val="FF0000"/>
                </a:solidFill>
              </a:rPr>
              <a:t>Kafka 0.10.0.0(</a:t>
            </a:r>
            <a:r>
              <a:rPr lang="zh-CN" altLang="en-US" sz="1400" b="1" dirty="0">
                <a:solidFill>
                  <a:srgbClr val="FF0000"/>
                </a:solidFill>
              </a:rPr>
              <a:t>含</a:t>
            </a:r>
            <a:r>
              <a:rPr lang="en-US" altLang="zh-CN" sz="1400" b="1" dirty="0">
                <a:solidFill>
                  <a:srgbClr val="FF0000"/>
                </a:solidFill>
              </a:rPr>
              <a:t>) </a:t>
            </a:r>
            <a:r>
              <a:rPr lang="zh-CN" altLang="en-US" sz="1400" b="1" dirty="0">
                <a:solidFill>
                  <a:srgbClr val="FF0000"/>
                </a:solidFill>
              </a:rPr>
              <a:t>以上版本！！</a:t>
            </a:r>
            <a:r>
              <a:rPr lang="zh-CN" altLang="en-US" sz="1400" b="1" dirty="0" smtClean="0">
                <a:solidFill>
                  <a:srgbClr val="FF0000"/>
                </a:solidFill>
              </a:rPr>
              <a:t>！</a:t>
            </a:r>
            <a:endParaRPr lang="en-US" altLang="zh-CN" sz="1400" b="1" dirty="0" smtClean="0">
              <a:solidFill>
                <a:srgbClr val="FF0000"/>
              </a:solidFill>
            </a:endParaRPr>
          </a:p>
          <a:p>
            <a:pPr marL="171450" indent="-171450">
              <a:lnSpc>
                <a:spcPct val="130000"/>
              </a:lnSpc>
              <a:spcBef>
                <a:spcPts val="600"/>
              </a:spcBef>
              <a:buFont typeface="Wingdings" panose="05000000000000000000" pitchFamily="2" charset="2"/>
              <a:buChar char="u"/>
            </a:pPr>
            <a:r>
              <a:rPr lang="zh-CN" altLang="en-US" sz="1400" dirty="0" smtClean="0"/>
              <a:t>创建导入任务</a:t>
            </a:r>
            <a:endParaRPr lang="en-US" altLang="zh-CN" sz="1400" dirty="0" smtClean="0"/>
          </a:p>
          <a:p>
            <a:pPr>
              <a:lnSpc>
                <a:spcPct val="130000"/>
              </a:lnSpc>
            </a:pPr>
            <a:r>
              <a:rPr lang="zh-CN" altLang="en-US" sz="1400" dirty="0"/>
              <a:t>顺丰场景下</a:t>
            </a:r>
            <a:r>
              <a:rPr lang="en-US" altLang="zh-CN" sz="1400" dirty="0"/>
              <a:t>routine load</a:t>
            </a:r>
            <a:r>
              <a:rPr lang="zh-CN" altLang="en-US" sz="1400" dirty="0"/>
              <a:t>导入语句，以运单宽表为例</a:t>
            </a:r>
            <a:r>
              <a:rPr lang="zh-CN" altLang="en-US" sz="1400" dirty="0" smtClean="0"/>
              <a:t>：</a:t>
            </a:r>
            <a:endParaRPr lang="en-US" altLang="zh-CN" sz="1400" dirty="0" smtClean="0"/>
          </a:p>
          <a:p>
            <a:pPr>
              <a:lnSpc>
                <a:spcPct val="130000"/>
              </a:lnSpc>
            </a:pPr>
            <a:r>
              <a:rPr lang="en-US" altLang="zh-CN" sz="1100" dirty="0" smtClean="0"/>
              <a:t>CREATE </a:t>
            </a:r>
            <a:r>
              <a:rPr lang="en-US" altLang="zh-CN" sz="1100" dirty="0"/>
              <a:t>ROUTINE LOAD </a:t>
            </a:r>
            <a:r>
              <a:rPr lang="en-US" altLang="zh-CN" sz="1100" dirty="0" err="1"/>
              <a:t>waybill_job</a:t>
            </a:r>
            <a:r>
              <a:rPr lang="en-US" altLang="zh-CN" sz="1100" dirty="0"/>
              <a:t> ON </a:t>
            </a:r>
            <a:r>
              <a:rPr lang="en-US" altLang="zh-CN" sz="1100" dirty="0" err="1" smtClean="0"/>
              <a:t>tt_waybill_info</a:t>
            </a:r>
            <a:endParaRPr lang="en-US" altLang="zh-CN" sz="1100" dirty="0" smtClean="0"/>
          </a:p>
          <a:p>
            <a:pPr>
              <a:lnSpc>
                <a:spcPct val="130000"/>
              </a:lnSpc>
            </a:pPr>
            <a:r>
              <a:rPr lang="en-US" altLang="zh-CN" sz="1100" dirty="0" smtClean="0"/>
              <a:t>COLUMNS(</a:t>
            </a:r>
            <a:r>
              <a:rPr lang="en-US" altLang="zh-CN" sz="1100" dirty="0" err="1" smtClean="0"/>
              <a:t>waybillno,inputtm,consignedtm,elogorderno</a:t>
            </a:r>
            <a:r>
              <a:rPr lang="zh-CN" altLang="en-US" sz="1100" dirty="0"/>
              <a:t>等</a:t>
            </a:r>
            <a:r>
              <a:rPr lang="en-US" altLang="zh-CN" sz="1100" dirty="0" err="1"/>
              <a:t>doris</a:t>
            </a:r>
            <a:r>
              <a:rPr lang="zh-CN" altLang="en-US" sz="1100" dirty="0"/>
              <a:t>表中的字段</a:t>
            </a:r>
            <a:r>
              <a:rPr lang="en-US" altLang="zh-CN" sz="1100" dirty="0" smtClean="0"/>
              <a:t>)</a:t>
            </a:r>
          </a:p>
          <a:p>
            <a:pPr>
              <a:lnSpc>
                <a:spcPct val="130000"/>
              </a:lnSpc>
            </a:pPr>
            <a:r>
              <a:rPr lang="en-US" altLang="zh-CN" sz="1100" dirty="0" smtClean="0"/>
              <a:t>PROPERTIES</a:t>
            </a:r>
          </a:p>
          <a:p>
            <a:pPr>
              <a:lnSpc>
                <a:spcPct val="130000"/>
              </a:lnSpc>
            </a:pPr>
            <a:r>
              <a:rPr lang="en-US" altLang="zh-CN" sz="1100" dirty="0" smtClean="0"/>
              <a:t>(</a:t>
            </a:r>
          </a:p>
          <a:p>
            <a:pPr>
              <a:lnSpc>
                <a:spcPct val="130000"/>
              </a:lnSpc>
            </a:pPr>
            <a:r>
              <a:rPr lang="en-US" altLang="zh-CN" sz="1100" dirty="0" smtClean="0"/>
              <a:t>    "</a:t>
            </a:r>
            <a:r>
              <a:rPr lang="en-US" altLang="zh-CN" sz="1100" dirty="0" err="1"/>
              <a:t>desired_concurrent_number</a:t>
            </a:r>
            <a:r>
              <a:rPr lang="en-US" altLang="zh-CN" sz="1100" dirty="0"/>
              <a:t>"="2</a:t>
            </a:r>
            <a:r>
              <a:rPr lang="en-US" altLang="zh-CN" sz="1100" dirty="0" smtClean="0"/>
              <a:t>",</a:t>
            </a:r>
          </a:p>
          <a:p>
            <a:pPr>
              <a:lnSpc>
                <a:spcPct val="130000"/>
              </a:lnSpc>
            </a:pPr>
            <a:r>
              <a:rPr lang="en-US" altLang="zh-CN" sz="1100" dirty="0" smtClean="0"/>
              <a:t>    "</a:t>
            </a:r>
            <a:r>
              <a:rPr lang="en-US" altLang="zh-CN" sz="1100" dirty="0"/>
              <a:t>max_batch_interval" = "20</a:t>
            </a:r>
            <a:r>
              <a:rPr lang="en-US" altLang="zh-CN" sz="1100" dirty="0" smtClean="0"/>
              <a:t>",</a:t>
            </a:r>
          </a:p>
          <a:p>
            <a:pPr>
              <a:lnSpc>
                <a:spcPct val="130000"/>
              </a:lnSpc>
            </a:pPr>
            <a:r>
              <a:rPr lang="en-US" altLang="zh-CN" sz="1100" dirty="0" smtClean="0"/>
              <a:t>    "</a:t>
            </a:r>
            <a:r>
              <a:rPr lang="en-US" altLang="zh-CN" sz="1100" dirty="0" err="1" smtClean="0"/>
              <a:t>strict_mode</a:t>
            </a:r>
            <a:r>
              <a:rPr lang="en-US" altLang="zh-CN" sz="1100" dirty="0"/>
              <a:t>" = "false</a:t>
            </a:r>
            <a:r>
              <a:rPr lang="en-US" altLang="zh-CN" sz="1100" dirty="0" smtClean="0"/>
              <a:t>",</a:t>
            </a:r>
          </a:p>
          <a:p>
            <a:pPr>
              <a:lnSpc>
                <a:spcPct val="130000"/>
              </a:lnSpc>
            </a:pPr>
            <a:r>
              <a:rPr lang="en-US" altLang="zh-CN" sz="1100" dirty="0" smtClean="0"/>
              <a:t>    "</a:t>
            </a:r>
            <a:r>
              <a:rPr lang="en-US" altLang="zh-CN" sz="1100" dirty="0"/>
              <a:t>format" = "</a:t>
            </a:r>
            <a:r>
              <a:rPr lang="en-US" altLang="zh-CN" sz="1100" dirty="0" err="1"/>
              <a:t>json</a:t>
            </a:r>
            <a:r>
              <a:rPr lang="en-US" altLang="zh-CN" sz="1100" dirty="0" smtClean="0"/>
              <a:t>",</a:t>
            </a:r>
          </a:p>
          <a:p>
            <a:pPr>
              <a:lnSpc>
                <a:spcPct val="130000"/>
              </a:lnSpc>
            </a:pPr>
            <a:r>
              <a:rPr lang="en-US" altLang="zh-CN" sz="1100" dirty="0" smtClean="0"/>
              <a:t>    "</a:t>
            </a:r>
            <a:r>
              <a:rPr lang="en-US" altLang="zh-CN" sz="1100" dirty="0" err="1"/>
              <a:t>jsonpaths</a:t>
            </a:r>
            <a:r>
              <a:rPr lang="en-US" altLang="zh-CN" sz="1100" dirty="0"/>
              <a:t>" = "[\"$.</a:t>
            </a:r>
            <a:r>
              <a:rPr lang="en-US" altLang="zh-CN" sz="1100" dirty="0" err="1"/>
              <a:t>waybillNo</a:t>
            </a:r>
            <a:r>
              <a:rPr lang="en-US" altLang="zh-CN" sz="1100" dirty="0"/>
              <a:t>\",\"$.</a:t>
            </a:r>
            <a:r>
              <a:rPr lang="en-US" altLang="zh-CN" sz="1100" dirty="0" err="1" smtClean="0"/>
              <a:t>inputTm</a:t>
            </a:r>
            <a:r>
              <a:rPr lang="en-US" altLang="zh-CN" sz="1100" dirty="0" smtClean="0"/>
              <a:t>\"</a:t>
            </a:r>
            <a:r>
              <a:rPr lang="zh-CN" altLang="en-US" sz="1100" dirty="0" smtClean="0"/>
              <a:t>等</a:t>
            </a:r>
            <a:r>
              <a:rPr lang="en-US" altLang="zh-CN" sz="1100" dirty="0" err="1"/>
              <a:t>kafka</a:t>
            </a:r>
            <a:r>
              <a:rPr lang="zh-CN" altLang="en-US" sz="1100" dirty="0"/>
              <a:t>中的</a:t>
            </a:r>
            <a:r>
              <a:rPr lang="en-US" altLang="zh-CN" sz="1100" dirty="0" err="1"/>
              <a:t>json</a:t>
            </a:r>
            <a:r>
              <a:rPr lang="zh-CN" altLang="en-US" sz="1100" dirty="0"/>
              <a:t>数据</a:t>
            </a:r>
            <a:r>
              <a:rPr lang="en-US" altLang="zh-CN" sz="1100" dirty="0"/>
              <a:t>key</a:t>
            </a:r>
            <a:r>
              <a:rPr lang="en-US" altLang="zh-CN" sz="1100" dirty="0" smtClean="0"/>
              <a:t>]“)</a:t>
            </a:r>
          </a:p>
          <a:p>
            <a:pPr>
              <a:lnSpc>
                <a:spcPct val="130000"/>
              </a:lnSpc>
            </a:pPr>
            <a:r>
              <a:rPr lang="en-US" altLang="zh-CN" sz="1100" dirty="0" smtClean="0"/>
              <a:t>FROM KAFKA</a:t>
            </a:r>
          </a:p>
          <a:p>
            <a:pPr>
              <a:lnSpc>
                <a:spcPct val="130000"/>
              </a:lnSpc>
            </a:pPr>
            <a:r>
              <a:rPr lang="en-US" altLang="zh-CN" sz="1100" dirty="0" smtClean="0"/>
              <a:t>(</a:t>
            </a:r>
          </a:p>
          <a:p>
            <a:pPr>
              <a:lnSpc>
                <a:spcPct val="130000"/>
              </a:lnSpc>
            </a:pPr>
            <a:r>
              <a:rPr lang="en-US" altLang="zh-CN" sz="1100" dirty="0" smtClean="0"/>
              <a:t>    "</a:t>
            </a:r>
            <a:r>
              <a:rPr lang="en-US" altLang="zh-CN" sz="1100" dirty="0" err="1"/>
              <a:t>kafka_broker_list</a:t>
            </a:r>
            <a:r>
              <a:rPr lang="en-US" altLang="zh-CN" sz="1100" dirty="0"/>
              <a:t>" = "xxx:9092,xxx:9092,xxx:9092/</a:t>
            </a:r>
            <a:r>
              <a:rPr lang="en-US" altLang="zh-CN" sz="1100" dirty="0" err="1"/>
              <a:t>kafka</a:t>
            </a:r>
            <a:r>
              <a:rPr lang="en-US" altLang="zh-CN" sz="1100" dirty="0"/>
              <a:t>/xxx</a:t>
            </a:r>
            <a:r>
              <a:rPr lang="en-US" altLang="zh-CN" sz="1100" dirty="0" smtClean="0"/>
              <a:t>",</a:t>
            </a:r>
          </a:p>
          <a:p>
            <a:pPr>
              <a:lnSpc>
                <a:spcPct val="130000"/>
              </a:lnSpc>
            </a:pPr>
            <a:r>
              <a:rPr lang="en-US" altLang="zh-CN" sz="1100" dirty="0" smtClean="0"/>
              <a:t>    "</a:t>
            </a:r>
            <a:r>
              <a:rPr lang="en-US" altLang="zh-CN" sz="1100" dirty="0" err="1"/>
              <a:t>kafka_topic</a:t>
            </a:r>
            <a:r>
              <a:rPr lang="en-US" altLang="zh-CN" sz="1100" dirty="0"/>
              <a:t>" = "</a:t>
            </a:r>
            <a:r>
              <a:rPr lang="en-US" altLang="zh-CN" sz="1100" dirty="0" err="1"/>
              <a:t>xxx","property.group.id</a:t>
            </a:r>
            <a:r>
              <a:rPr lang="en-US" altLang="zh-CN" sz="1100" dirty="0"/>
              <a:t>" = "xxx</a:t>
            </a:r>
            <a:r>
              <a:rPr lang="en-US" altLang="zh-CN" sz="1100" dirty="0" smtClean="0"/>
              <a:t>",</a:t>
            </a:r>
          </a:p>
          <a:p>
            <a:pPr>
              <a:lnSpc>
                <a:spcPct val="130000"/>
              </a:lnSpc>
            </a:pPr>
            <a:r>
              <a:rPr lang="en-US" altLang="zh-CN" sz="1100" dirty="0" smtClean="0"/>
              <a:t>    "</a:t>
            </a:r>
            <a:r>
              <a:rPr lang="en-US" altLang="zh-CN" sz="1100" dirty="0" err="1"/>
              <a:t>kafka_partitions</a:t>
            </a:r>
            <a:r>
              <a:rPr lang="en-US" altLang="zh-CN" sz="1100" dirty="0"/>
              <a:t>/</a:t>
            </a:r>
            <a:r>
              <a:rPr lang="en-US" altLang="zh-CN" sz="1100" dirty="0" err="1"/>
              <a:t>kafka_offsets</a:t>
            </a:r>
            <a:r>
              <a:rPr lang="en-US" altLang="zh-CN" sz="1100" dirty="0" smtClean="0"/>
              <a:t>"</a:t>
            </a:r>
            <a:r>
              <a:rPr lang="zh-CN" altLang="en-US" sz="1100" dirty="0" smtClean="0"/>
              <a:t>不</a:t>
            </a:r>
            <a:r>
              <a:rPr lang="zh-CN" altLang="en-US" sz="1100" dirty="0"/>
              <a:t>指定的话默认消费所有分区从当前</a:t>
            </a:r>
            <a:r>
              <a:rPr lang="en-US" altLang="zh-CN" sz="1100" dirty="0"/>
              <a:t>offset</a:t>
            </a:r>
            <a:r>
              <a:rPr lang="zh-CN" altLang="en-US" sz="1100" dirty="0"/>
              <a:t>开始的</a:t>
            </a:r>
            <a:r>
              <a:rPr lang="zh-CN" altLang="en-US" sz="1100" dirty="0" smtClean="0"/>
              <a:t>数据</a:t>
            </a:r>
            <a:endParaRPr lang="en-US" altLang="zh-CN" sz="1100" dirty="0" smtClean="0"/>
          </a:p>
          <a:p>
            <a:pPr>
              <a:lnSpc>
                <a:spcPct val="130000"/>
              </a:lnSpc>
            </a:pPr>
            <a:r>
              <a:rPr lang="en-US" altLang="zh-CN" sz="1100" dirty="0" smtClean="0"/>
              <a:t>);</a:t>
            </a:r>
          </a:p>
          <a:p>
            <a:pPr>
              <a:lnSpc>
                <a:spcPct val="130000"/>
              </a:lnSpc>
            </a:pPr>
            <a:r>
              <a:rPr lang="zh-CN" altLang="en-US" sz="1100" dirty="0" smtClean="0"/>
              <a:t>其中</a:t>
            </a:r>
            <a:r>
              <a:rPr lang="en-US" altLang="zh-CN" sz="1100" dirty="0" err="1" smtClean="0"/>
              <a:t>kafka_broker_list</a:t>
            </a:r>
            <a:r>
              <a:rPr lang="en-US" altLang="zh-CN" sz="1100" dirty="0" smtClean="0"/>
              <a:t> </a:t>
            </a:r>
            <a:r>
              <a:rPr lang="zh-CN" altLang="en-US" sz="1100" dirty="0"/>
              <a:t>的</a:t>
            </a:r>
            <a:r>
              <a:rPr lang="zh-CN" altLang="en-US" sz="1100" dirty="0" smtClean="0"/>
              <a:t>值一般为</a:t>
            </a:r>
            <a:r>
              <a:rPr lang="zh-CN" altLang="en-US" sz="1100" dirty="0"/>
              <a:t>顺丰云上申请的</a:t>
            </a:r>
            <a:r>
              <a:rPr lang="en-US" altLang="zh-CN" sz="1100" dirty="0" err="1"/>
              <a:t>kafka</a:t>
            </a:r>
            <a:r>
              <a:rPr lang="zh-CN" altLang="en-US" sz="1100" dirty="0"/>
              <a:t>的</a:t>
            </a:r>
            <a:r>
              <a:rPr lang="en-US" altLang="zh-CN" sz="1100" dirty="0" err="1"/>
              <a:t>zk</a:t>
            </a:r>
            <a:r>
              <a:rPr lang="zh-CN" altLang="en-US" sz="1100" dirty="0" smtClean="0"/>
              <a:t>地址 将端口</a:t>
            </a:r>
            <a:r>
              <a:rPr lang="zh-CN" altLang="en-US" sz="1100" dirty="0"/>
              <a:t>改为 </a:t>
            </a:r>
            <a:r>
              <a:rPr lang="en-US" altLang="zh-CN" sz="1100" dirty="0" smtClean="0"/>
              <a:t>9092</a:t>
            </a:r>
          </a:p>
          <a:p>
            <a:pPr>
              <a:lnSpc>
                <a:spcPct val="130000"/>
              </a:lnSpc>
            </a:pPr>
            <a:r>
              <a:rPr lang="zh-CN" altLang="en-US" sz="1100" dirty="0" smtClean="0"/>
              <a:t>如使用上述值仍不可访问，建议咨询</a:t>
            </a:r>
            <a:r>
              <a:rPr lang="en-US" altLang="zh-CN" sz="1100" dirty="0" err="1" smtClean="0"/>
              <a:t>kafka</a:t>
            </a:r>
            <a:r>
              <a:rPr lang="zh-CN" altLang="en-US" sz="1100" dirty="0" smtClean="0"/>
              <a:t>中间件相关同事</a:t>
            </a:r>
            <a:endParaRPr lang="en-US" altLang="zh-CN" sz="1100" dirty="0"/>
          </a:p>
          <a:p>
            <a:pPr>
              <a:lnSpc>
                <a:spcPct val="130000"/>
              </a:lnSpc>
            </a:pPr>
            <a:r>
              <a:rPr lang="en-US" altLang="zh-CN" sz="1100" dirty="0" smtClean="0"/>
              <a:t> </a:t>
            </a:r>
          </a:p>
        </p:txBody>
      </p:sp>
      <p:sp>
        <p:nvSpPr>
          <p:cNvPr id="7" name="文本框 6"/>
          <p:cNvSpPr txBox="1"/>
          <p:nvPr/>
        </p:nvSpPr>
        <p:spPr>
          <a:xfrm>
            <a:off x="5797118" y="2375106"/>
            <a:ext cx="6394882" cy="2677656"/>
          </a:xfrm>
          <a:prstGeom prst="rect">
            <a:avLst/>
          </a:prstGeom>
          <a:noFill/>
        </p:spPr>
        <p:txBody>
          <a:bodyPr wrap="square" rtlCol="0">
            <a:spAutoFit/>
          </a:bodyPr>
          <a:lstStyle/>
          <a:p>
            <a:r>
              <a:rPr lang="zh-CN" altLang="en-US" sz="1200" dirty="0" smtClean="0"/>
              <a:t>当</a:t>
            </a:r>
            <a:r>
              <a:rPr lang="en-US" altLang="zh-CN" sz="1200" dirty="0" err="1" smtClean="0"/>
              <a:t>json</a:t>
            </a:r>
            <a:r>
              <a:rPr lang="zh-CN" altLang="en-US" sz="1200" dirty="0" smtClean="0"/>
              <a:t>数据格式为下：</a:t>
            </a:r>
            <a:endParaRPr lang="en-US" altLang="zh-CN" sz="1200" dirty="0" smtClean="0"/>
          </a:p>
          <a:p>
            <a:r>
              <a:rPr lang="en-US" altLang="zh-CN" sz="1200" dirty="0"/>
              <a:t>{</a:t>
            </a:r>
          </a:p>
          <a:p>
            <a:r>
              <a:rPr lang="en-US" altLang="zh-CN" sz="1200" dirty="0" smtClean="0"/>
              <a:t>"</a:t>
            </a:r>
            <a:r>
              <a:rPr lang="en-US" altLang="zh-CN" sz="1200" dirty="0"/>
              <a:t>RECORDS":[</a:t>
            </a:r>
          </a:p>
          <a:p>
            <a:r>
              <a:rPr lang="en-US" altLang="zh-CN" sz="1200" dirty="0"/>
              <a:t>            {"category":"11","title":"SayingsoftheCentury","price":895,"timestamp":1589191587},</a:t>
            </a:r>
          </a:p>
          <a:p>
            <a:r>
              <a:rPr lang="en-US" altLang="zh-CN" sz="1200" dirty="0"/>
              <a:t>            {"category":"22","author":"2avc","price":895,"timestamp":1589191487},</a:t>
            </a:r>
          </a:p>
          <a:p>
            <a:r>
              <a:rPr lang="en-US" altLang="zh-CN" sz="1200" dirty="0" smtClean="0"/>
              <a:t>            </a:t>
            </a:r>
            <a:r>
              <a:rPr lang="en-US" altLang="zh-CN" sz="1200" dirty="0"/>
              <a:t>{"category":"33","author":"3avc","title":"SayingsoftheCentury","timestamp":1589191387}</a:t>
            </a:r>
          </a:p>
          <a:p>
            <a:r>
              <a:rPr lang="en-US" altLang="zh-CN" sz="1200" dirty="0"/>
              <a:t>            ]</a:t>
            </a:r>
          </a:p>
          <a:p>
            <a:r>
              <a:rPr lang="en-US" altLang="zh-CN" sz="1200" dirty="0" smtClean="0"/>
              <a:t>}</a:t>
            </a:r>
          </a:p>
          <a:p>
            <a:r>
              <a:rPr lang="zh-CN" altLang="en-US" sz="1200" dirty="0" smtClean="0"/>
              <a:t>参数需配置为：</a:t>
            </a:r>
            <a:endParaRPr lang="en-US" altLang="zh-CN" sz="1200" dirty="0"/>
          </a:p>
          <a:p>
            <a:r>
              <a:rPr lang="en-US" altLang="zh-CN" sz="1200" dirty="0"/>
              <a:t>"</a:t>
            </a:r>
            <a:r>
              <a:rPr lang="en-US" altLang="zh-CN" sz="1200" dirty="0" err="1"/>
              <a:t>jsonpaths</a:t>
            </a:r>
            <a:r>
              <a:rPr lang="en-US" altLang="zh-CN" sz="1200" dirty="0"/>
              <a:t>" = "[\"$.category\",\"$.author\",\"$.price\",\"$.timestamp\"]",</a:t>
            </a:r>
          </a:p>
          <a:p>
            <a:r>
              <a:rPr lang="en-US" altLang="zh-CN" sz="1200" dirty="0"/>
              <a:t>"</a:t>
            </a:r>
            <a:r>
              <a:rPr lang="en-US" altLang="zh-CN" sz="1200" dirty="0" err="1"/>
              <a:t>strip_outer_array</a:t>
            </a:r>
            <a:r>
              <a:rPr lang="en-US" altLang="zh-CN" sz="1200" dirty="0"/>
              <a:t>" = "true",</a:t>
            </a:r>
          </a:p>
          <a:p>
            <a:r>
              <a:rPr lang="en-US" altLang="zh-CN" sz="1200" dirty="0"/>
              <a:t>"</a:t>
            </a:r>
            <a:r>
              <a:rPr lang="en-US" altLang="zh-CN" sz="1200" dirty="0" err="1"/>
              <a:t>json_root</a:t>
            </a:r>
            <a:r>
              <a:rPr lang="en-US" altLang="zh-CN" sz="1200" dirty="0"/>
              <a:t>" = "$.RECORDS“</a:t>
            </a:r>
          </a:p>
          <a:p>
            <a:endParaRPr lang="en-US" altLang="zh-CN" sz="1200" dirty="0"/>
          </a:p>
          <a:p>
            <a:endParaRPr lang="zh-CN" altLang="en-US" sz="1200" dirty="0"/>
          </a:p>
        </p:txBody>
      </p:sp>
      <p:sp>
        <p:nvSpPr>
          <p:cNvPr id="8" name="圆角矩形 7"/>
          <p:cNvSpPr/>
          <p:nvPr/>
        </p:nvSpPr>
        <p:spPr>
          <a:xfrm>
            <a:off x="949911" y="3713934"/>
            <a:ext cx="4412202" cy="44081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stretch>
            <a:fillRect/>
          </a:stretch>
        </p:blipFill>
        <p:spPr>
          <a:xfrm>
            <a:off x="3467026" y="2640677"/>
            <a:ext cx="8724974" cy="4194699"/>
          </a:xfrm>
          <a:prstGeom prst="rect">
            <a:avLst/>
          </a:prstGeom>
        </p:spPr>
      </p:pic>
    </p:spTree>
    <p:extLst>
      <p:ext uri="{BB962C8B-B14F-4D97-AF65-F5344CB8AC3E}">
        <p14:creationId xmlns:p14="http://schemas.microsoft.com/office/powerpoint/2010/main" val="8612776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 fill="hold"/>
                                        <p:tgtEl>
                                          <p:spTgt spid="6"/>
                                        </p:tgtEl>
                                        <p:attrNameLst>
                                          <p:attrName>ppt_x</p:attrName>
                                        </p:attrNameLst>
                                      </p:cBhvr>
                                      <p:tavLst>
                                        <p:tav tm="0">
                                          <p:val>
                                            <p:strVal val="#ppt_x"/>
                                          </p:val>
                                        </p:tav>
                                        <p:tav tm="100000">
                                          <p:val>
                                            <p:strVal val="#ppt_x"/>
                                          </p:val>
                                        </p:tav>
                                      </p:tavLst>
                                    </p:anim>
                                    <p:anim calcmode="lin" valueType="num">
                                      <p:cBhvr additive="base">
                                        <p:cTn id="8" dur="1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、导入数据 </a:t>
            </a:r>
            <a:r>
              <a:rPr lang="en-US" altLang="zh-CN" dirty="0" smtClean="0"/>
              <a:t>– Routine Load</a:t>
            </a:r>
            <a:endParaRPr lang="zh-CN" altLang="en-US" dirty="0"/>
          </a:p>
        </p:txBody>
      </p:sp>
      <p:sp>
        <p:nvSpPr>
          <p:cNvPr id="4" name="矩形 3"/>
          <p:cNvSpPr/>
          <p:nvPr/>
        </p:nvSpPr>
        <p:spPr>
          <a:xfrm>
            <a:off x="498566" y="1083576"/>
            <a:ext cx="11424146" cy="2268313"/>
          </a:xfrm>
          <a:prstGeom prst="rect">
            <a:avLst/>
          </a:prstGeom>
        </p:spPr>
        <p:txBody>
          <a:bodyPr wrap="square">
            <a:spAutoFit/>
          </a:bodyPr>
          <a:lstStyle/>
          <a:p>
            <a:pPr marL="171450" indent="-171450">
              <a:lnSpc>
                <a:spcPct val="130000"/>
              </a:lnSpc>
              <a:spcBef>
                <a:spcPts val="600"/>
              </a:spcBef>
              <a:buFont typeface="Wingdings" panose="05000000000000000000" pitchFamily="2" charset="2"/>
              <a:buChar char="u"/>
            </a:pPr>
            <a:r>
              <a:rPr lang="zh-CN" altLang="en-US" sz="1400" dirty="0" smtClean="0"/>
              <a:t>查看导入任务详情 （</a:t>
            </a:r>
            <a:r>
              <a:rPr lang="zh-CN" altLang="en-US" sz="1200" dirty="0"/>
              <a:t>可</a:t>
            </a:r>
            <a:r>
              <a:rPr lang="en-US" altLang="zh-CN" sz="1200" dirty="0"/>
              <a:t>help show routine </a:t>
            </a:r>
            <a:r>
              <a:rPr lang="en-US" altLang="zh-CN" sz="1200" dirty="0" smtClean="0"/>
              <a:t>load</a:t>
            </a:r>
            <a:r>
              <a:rPr lang="zh-CN" altLang="en-US" sz="1200" dirty="0" smtClean="0"/>
              <a:t>获取帮助</a:t>
            </a:r>
            <a:r>
              <a:rPr lang="zh-CN" altLang="en-US" sz="1400" dirty="0" smtClean="0"/>
              <a:t>）</a:t>
            </a:r>
            <a:endParaRPr lang="en-US" altLang="zh-CN" sz="1400" dirty="0" smtClean="0"/>
          </a:p>
          <a:p>
            <a:pPr>
              <a:lnSpc>
                <a:spcPct val="130000"/>
              </a:lnSpc>
              <a:spcBef>
                <a:spcPts val="600"/>
              </a:spcBef>
            </a:pPr>
            <a:r>
              <a:rPr lang="en-US" altLang="zh-CN" sz="1400" dirty="0" smtClean="0"/>
              <a:t>   SHOW ALL ROUTINE </a:t>
            </a:r>
            <a:r>
              <a:rPr lang="en-US" altLang="zh-CN" sz="1400" dirty="0"/>
              <a:t>LOAD </a:t>
            </a:r>
            <a:r>
              <a:rPr lang="en-US" altLang="zh-CN" sz="1400" dirty="0" smtClean="0"/>
              <a:t>[ FOR db.job1 ]; </a:t>
            </a:r>
          </a:p>
          <a:p>
            <a:pPr>
              <a:lnSpc>
                <a:spcPct val="130000"/>
              </a:lnSpc>
              <a:spcBef>
                <a:spcPts val="600"/>
              </a:spcBef>
            </a:pPr>
            <a:r>
              <a:rPr lang="en-US" altLang="zh-CN" sz="1400" dirty="0" smtClean="0"/>
              <a:t>   </a:t>
            </a:r>
            <a:r>
              <a:rPr lang="zh-CN" altLang="en-US" sz="1400" dirty="0" smtClean="0"/>
              <a:t>任务详情中字段：</a:t>
            </a:r>
            <a:endParaRPr lang="en-US" altLang="zh-CN" sz="1400" dirty="0" smtClean="0"/>
          </a:p>
          <a:p>
            <a:pPr>
              <a:lnSpc>
                <a:spcPct val="120000"/>
              </a:lnSpc>
            </a:pPr>
            <a:r>
              <a:rPr lang="en-US" altLang="zh-CN" sz="1400" dirty="0"/>
              <a:t> </a:t>
            </a:r>
            <a:r>
              <a:rPr lang="en-US" altLang="zh-CN" sz="1400" dirty="0" smtClean="0"/>
              <a:t>       </a:t>
            </a:r>
            <a:r>
              <a:rPr lang="en-US" altLang="zh-CN" sz="1200" dirty="0"/>
              <a:t>State </a:t>
            </a:r>
            <a:r>
              <a:rPr lang="zh-CN" altLang="en-US" sz="1200" dirty="0" smtClean="0"/>
              <a:t>：导</a:t>
            </a:r>
            <a:r>
              <a:rPr lang="zh-CN" altLang="en-US" sz="1200" dirty="0"/>
              <a:t>入任务</a:t>
            </a:r>
            <a:r>
              <a:rPr lang="zh-CN" altLang="en-US" sz="1200" dirty="0" smtClean="0"/>
              <a:t>状态，</a:t>
            </a:r>
            <a:r>
              <a:rPr lang="en-US" altLang="zh-CN" sz="1200" dirty="0" smtClean="0"/>
              <a:t>RUNNING</a:t>
            </a:r>
            <a:r>
              <a:rPr lang="zh-CN" altLang="en-US" sz="1200" dirty="0" smtClean="0"/>
              <a:t>表示</a:t>
            </a:r>
            <a:r>
              <a:rPr lang="zh-CN" altLang="en-US" sz="1200" dirty="0"/>
              <a:t>该导入任务处于持续运行</a:t>
            </a:r>
            <a:r>
              <a:rPr lang="zh-CN" altLang="en-US" sz="1200" dirty="0" smtClean="0"/>
              <a:t>中</a:t>
            </a:r>
            <a:endParaRPr lang="en-US" altLang="zh-CN" sz="1200" dirty="0"/>
          </a:p>
          <a:p>
            <a:pPr>
              <a:lnSpc>
                <a:spcPct val="120000"/>
              </a:lnSpc>
            </a:pPr>
            <a:r>
              <a:rPr lang="en-US" altLang="zh-CN" sz="1400" dirty="0" smtClean="0"/>
              <a:t>        </a:t>
            </a:r>
            <a:r>
              <a:rPr lang="en-US" altLang="zh-CN" sz="1200" dirty="0" smtClean="0"/>
              <a:t>Statistic</a:t>
            </a:r>
            <a:r>
              <a:rPr lang="zh-CN" altLang="en-US" sz="1200" dirty="0" smtClean="0"/>
              <a:t>：进度</a:t>
            </a:r>
            <a:r>
              <a:rPr lang="zh-CN" altLang="en-US" sz="1200" dirty="0"/>
              <a:t>信息，记录了从创建任务开始后的导入</a:t>
            </a:r>
            <a:r>
              <a:rPr lang="zh-CN" altLang="en-US" sz="1200" dirty="0" smtClean="0"/>
              <a:t>信息</a:t>
            </a:r>
            <a:r>
              <a:rPr lang="en-US" altLang="zh-CN" sz="1200" dirty="0" smtClean="0"/>
              <a:t>   </a:t>
            </a:r>
          </a:p>
          <a:p>
            <a:pPr>
              <a:lnSpc>
                <a:spcPct val="120000"/>
              </a:lnSpc>
            </a:pPr>
            <a:r>
              <a:rPr lang="en-US" altLang="zh-CN" sz="1200" dirty="0"/>
              <a:t>         Progress</a:t>
            </a:r>
            <a:r>
              <a:rPr lang="zh-CN" altLang="en-US" sz="1200" dirty="0"/>
              <a:t>：</a:t>
            </a:r>
            <a:r>
              <a:rPr lang="en-US" altLang="zh-CN" sz="1200" dirty="0" err="1"/>
              <a:t>kafka</a:t>
            </a:r>
            <a:r>
              <a:rPr lang="zh-CN" altLang="en-US" sz="1200" dirty="0"/>
              <a:t>各个分区当前消费到的</a:t>
            </a:r>
            <a:r>
              <a:rPr lang="en-US" altLang="zh-CN" sz="1200" dirty="0" smtClean="0"/>
              <a:t>offset</a:t>
            </a:r>
          </a:p>
          <a:p>
            <a:pPr>
              <a:lnSpc>
                <a:spcPct val="120000"/>
              </a:lnSpc>
            </a:pPr>
            <a:r>
              <a:rPr lang="en-US" altLang="zh-CN" sz="1200" dirty="0"/>
              <a:t>         </a:t>
            </a:r>
            <a:r>
              <a:rPr lang="en-US" altLang="zh-CN" sz="1200" dirty="0" err="1"/>
              <a:t>ErrorLogUrls</a:t>
            </a:r>
            <a:r>
              <a:rPr lang="zh-CN" altLang="en-US" sz="1200" dirty="0"/>
              <a:t>：错误信息日志，可以通过</a:t>
            </a:r>
            <a:r>
              <a:rPr lang="en-US" altLang="zh-CN" sz="1200" dirty="0"/>
              <a:t>URL</a:t>
            </a:r>
            <a:r>
              <a:rPr lang="zh-CN" altLang="en-US" sz="1200" dirty="0"/>
              <a:t>看到导入过程中的</a:t>
            </a:r>
            <a:r>
              <a:rPr lang="zh-CN" altLang="en-US" sz="1200" dirty="0" smtClean="0"/>
              <a:t>错误信息</a:t>
            </a:r>
            <a:endParaRPr lang="en-US" altLang="zh-CN" sz="1200" dirty="0" smtClean="0"/>
          </a:p>
          <a:p>
            <a:pPr>
              <a:lnSpc>
                <a:spcPct val="120000"/>
              </a:lnSpc>
            </a:pPr>
            <a:r>
              <a:rPr lang="en-US" altLang="zh-CN" sz="1200" dirty="0"/>
              <a:t> </a:t>
            </a:r>
            <a:r>
              <a:rPr lang="en-US" altLang="zh-CN" sz="1200" dirty="0" smtClean="0"/>
              <a:t>                               </a:t>
            </a:r>
            <a:r>
              <a:rPr lang="zh-CN" altLang="en-US" sz="1200" dirty="0" smtClean="0"/>
              <a:t>（查看方式同</a:t>
            </a:r>
            <a:r>
              <a:rPr lang="en-US" altLang="zh-CN" sz="1200" dirty="0" smtClean="0"/>
              <a:t>broker load</a:t>
            </a:r>
            <a:r>
              <a:rPr lang="zh-CN" altLang="en-US" sz="1200" dirty="0" smtClean="0"/>
              <a:t>）</a:t>
            </a:r>
            <a:endParaRPr lang="en-US" altLang="zh-CN" sz="1200" dirty="0" smtClean="0"/>
          </a:p>
        </p:txBody>
      </p:sp>
      <p:pic>
        <p:nvPicPr>
          <p:cNvPr id="9" name="图片 8"/>
          <p:cNvPicPr>
            <a:picLocks noChangeAspect="1"/>
          </p:cNvPicPr>
          <p:nvPr/>
        </p:nvPicPr>
        <p:blipFill>
          <a:blip r:embed="rId2"/>
          <a:stretch>
            <a:fillRect/>
          </a:stretch>
        </p:blipFill>
        <p:spPr>
          <a:xfrm>
            <a:off x="93151" y="3462291"/>
            <a:ext cx="12010071" cy="3154681"/>
          </a:xfrm>
          <a:prstGeom prst="rect">
            <a:avLst/>
          </a:prstGeom>
        </p:spPr>
      </p:pic>
      <p:sp>
        <p:nvSpPr>
          <p:cNvPr id="10" name="文本框 9"/>
          <p:cNvSpPr txBox="1"/>
          <p:nvPr/>
        </p:nvSpPr>
        <p:spPr>
          <a:xfrm>
            <a:off x="6454067" y="1083576"/>
            <a:ext cx="5273336" cy="1969770"/>
          </a:xfrm>
          <a:prstGeom prst="rect">
            <a:avLst/>
          </a:prstGeom>
          <a:noFill/>
        </p:spPr>
        <p:txBody>
          <a:bodyPr wrap="square" rtlCol="0">
            <a:spAutoFit/>
          </a:bodyPr>
          <a:lstStyle/>
          <a:p>
            <a:pPr marL="285750" indent="-285750">
              <a:lnSpc>
                <a:spcPct val="130000"/>
              </a:lnSpc>
              <a:spcBef>
                <a:spcPts val="600"/>
              </a:spcBef>
              <a:buFont typeface="Wingdings" panose="05000000000000000000" pitchFamily="2" charset="2"/>
              <a:buChar char="u"/>
            </a:pPr>
            <a:r>
              <a:rPr lang="zh-CN" altLang="en-US" sz="1400" dirty="0" smtClean="0"/>
              <a:t>暂停 </a:t>
            </a:r>
            <a:r>
              <a:rPr lang="en-US" altLang="zh-CN" sz="1400" dirty="0" smtClean="0"/>
              <a:t>/ </a:t>
            </a:r>
            <a:r>
              <a:rPr lang="zh-CN" altLang="en-US" sz="1400" dirty="0" smtClean="0"/>
              <a:t>恢复 </a:t>
            </a:r>
            <a:r>
              <a:rPr lang="en-US" altLang="zh-CN" sz="1400" dirty="0" smtClean="0"/>
              <a:t>/ </a:t>
            </a:r>
            <a:r>
              <a:rPr lang="zh-CN" altLang="en-US" sz="1400" dirty="0" smtClean="0"/>
              <a:t>停止 导入任务</a:t>
            </a:r>
            <a:endParaRPr lang="en-US" altLang="zh-CN" sz="1400" dirty="0" smtClean="0"/>
          </a:p>
          <a:p>
            <a:pPr>
              <a:lnSpc>
                <a:spcPct val="130000"/>
              </a:lnSpc>
            </a:pPr>
            <a:r>
              <a:rPr lang="en-US" altLang="zh-CN" sz="1400" dirty="0"/>
              <a:t> </a:t>
            </a:r>
            <a:r>
              <a:rPr lang="en-US" altLang="zh-CN" sz="1400" dirty="0" smtClean="0"/>
              <a:t>    PAUSE / RESUME / STOP ROUTINE LOAD FOR job1;</a:t>
            </a:r>
          </a:p>
          <a:p>
            <a:pPr>
              <a:lnSpc>
                <a:spcPct val="130000"/>
              </a:lnSpc>
            </a:pPr>
            <a:r>
              <a:rPr lang="zh-CN" altLang="en-US" sz="1200" dirty="0" smtClean="0"/>
              <a:t>      注：</a:t>
            </a:r>
            <a:r>
              <a:rPr lang="en-US" altLang="zh-CN" sz="1200" dirty="0" smtClean="0"/>
              <a:t>STOP</a:t>
            </a:r>
            <a:r>
              <a:rPr lang="zh-CN" altLang="en-US" sz="1200" dirty="0" smtClean="0"/>
              <a:t>停止的任务无法恢复数据导入，也无法查看任务详情</a:t>
            </a:r>
            <a:endParaRPr lang="en-US" altLang="zh-CN" sz="1200" dirty="0" smtClean="0"/>
          </a:p>
          <a:p>
            <a:pPr marL="171450" indent="-171450">
              <a:lnSpc>
                <a:spcPct val="130000"/>
              </a:lnSpc>
              <a:spcBef>
                <a:spcPts val="600"/>
              </a:spcBef>
              <a:buFont typeface="Wingdings" panose="05000000000000000000" pitchFamily="2" charset="2"/>
              <a:buChar char="u"/>
            </a:pPr>
            <a:r>
              <a:rPr lang="zh-CN" altLang="en-US" sz="1400" dirty="0" smtClean="0"/>
              <a:t> 修改导入任务</a:t>
            </a:r>
            <a:r>
              <a:rPr lang="en-US" altLang="zh-CN" sz="1400" dirty="0" smtClean="0"/>
              <a:t> </a:t>
            </a:r>
          </a:p>
          <a:p>
            <a:pPr>
              <a:lnSpc>
                <a:spcPct val="130000"/>
              </a:lnSpc>
            </a:pPr>
            <a:r>
              <a:rPr lang="zh-CN" altLang="en-US" sz="1200" dirty="0" smtClean="0"/>
              <a:t>      只能修改</a:t>
            </a:r>
            <a:r>
              <a:rPr lang="en-US" altLang="zh-CN" sz="1200" dirty="0" smtClean="0"/>
              <a:t>PAUSED </a:t>
            </a:r>
            <a:r>
              <a:rPr lang="zh-CN" altLang="en-US" sz="1200" dirty="0"/>
              <a:t>状态的作业，</a:t>
            </a:r>
            <a:r>
              <a:rPr lang="en-US" altLang="zh-CN" sz="1200" dirty="0"/>
              <a:t>Running</a:t>
            </a:r>
            <a:r>
              <a:rPr lang="zh-CN" altLang="en-US" sz="1200" dirty="0"/>
              <a:t>状态任务需先暂停再进行修改</a:t>
            </a:r>
            <a:endParaRPr lang="en-US" altLang="zh-CN" sz="1200" dirty="0" smtClean="0"/>
          </a:p>
          <a:p>
            <a:pPr>
              <a:lnSpc>
                <a:spcPct val="130000"/>
              </a:lnSpc>
            </a:pPr>
            <a:r>
              <a:rPr lang="zh-CN" altLang="en-US" sz="1200" dirty="0" smtClean="0"/>
              <a:t>      参考官方文档：</a:t>
            </a:r>
            <a:r>
              <a:rPr lang="en-US" altLang="zh-CN" sz="1200" dirty="0" smtClean="0"/>
              <a:t>https</a:t>
            </a:r>
            <a:r>
              <a:rPr lang="en-US" altLang="zh-CN" sz="1200" dirty="0"/>
              <a:t>://docs.starrocks.com/zh-cn/main/sql-reference/sql-statements/data-manipulation/alter-routine-load</a:t>
            </a:r>
            <a:endParaRPr lang="zh-CN" altLang="en-US" sz="1200" dirty="0"/>
          </a:p>
        </p:txBody>
      </p:sp>
    </p:spTree>
    <p:extLst>
      <p:ext uri="{BB962C8B-B14F-4D97-AF65-F5344CB8AC3E}">
        <p14:creationId xmlns:p14="http://schemas.microsoft.com/office/powerpoint/2010/main" val="223898523"/>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、导入数据 </a:t>
            </a:r>
            <a:r>
              <a:rPr lang="en-US" altLang="zh-CN" dirty="0" smtClean="0"/>
              <a:t>– Routine Load</a:t>
            </a:r>
            <a:endParaRPr lang="zh-CN" altLang="en-US" dirty="0"/>
          </a:p>
        </p:txBody>
      </p:sp>
      <p:sp>
        <p:nvSpPr>
          <p:cNvPr id="4" name="矩形 3"/>
          <p:cNvSpPr/>
          <p:nvPr/>
        </p:nvSpPr>
        <p:spPr>
          <a:xfrm>
            <a:off x="750099" y="943227"/>
            <a:ext cx="10844138" cy="5280997"/>
          </a:xfrm>
          <a:prstGeom prst="rect">
            <a:avLst/>
          </a:prstGeom>
        </p:spPr>
        <p:txBody>
          <a:bodyPr wrap="square">
            <a:spAutoFit/>
          </a:bodyPr>
          <a:lstStyle/>
          <a:p>
            <a:pPr marL="171450" indent="-171450">
              <a:lnSpc>
                <a:spcPct val="150000"/>
              </a:lnSpc>
              <a:spcBef>
                <a:spcPts val="600"/>
              </a:spcBef>
              <a:buFont typeface="Wingdings" panose="05000000000000000000" pitchFamily="2" charset="2"/>
              <a:buChar char="u"/>
            </a:pPr>
            <a:r>
              <a:rPr lang="en-US" altLang="zh-CN" sz="1400" dirty="0" smtClean="0"/>
              <a:t>Routine Load </a:t>
            </a:r>
            <a:r>
              <a:rPr lang="zh-CN" altLang="en-US" sz="1400" dirty="0" smtClean="0"/>
              <a:t>常见问题</a:t>
            </a:r>
            <a:endParaRPr lang="en-US" altLang="zh-CN" sz="1400" dirty="0" smtClean="0"/>
          </a:p>
          <a:p>
            <a:pPr>
              <a:lnSpc>
                <a:spcPct val="150000"/>
              </a:lnSpc>
            </a:pPr>
            <a:r>
              <a:rPr lang="en-US" altLang="zh-CN" sz="1200" dirty="0" smtClean="0"/>
              <a:t>1</a:t>
            </a:r>
            <a:r>
              <a:rPr lang="en-US" altLang="zh-CN" sz="1200" dirty="0"/>
              <a:t>. </a:t>
            </a:r>
            <a:r>
              <a:rPr lang="zh-CN" altLang="en-US" sz="1200" dirty="0"/>
              <a:t>导入任务被</a:t>
            </a:r>
            <a:r>
              <a:rPr lang="en-US" altLang="zh-CN" sz="1200" dirty="0"/>
              <a:t>PAUSE</a:t>
            </a:r>
            <a:r>
              <a:rPr lang="zh-CN" altLang="en-US" sz="1200" dirty="0"/>
              <a:t>，报错</a:t>
            </a:r>
            <a:r>
              <a:rPr lang="en-US" altLang="zh-CN" sz="1200" b="1" dirty="0"/>
              <a:t>`Broker: Offset out of range</a:t>
            </a:r>
            <a:r>
              <a:rPr lang="en-US" altLang="zh-CN" sz="1200" b="1" dirty="0" smtClean="0"/>
              <a:t>`</a:t>
            </a:r>
            <a:endParaRPr lang="en-US" altLang="zh-CN" sz="1200" b="1" dirty="0"/>
          </a:p>
          <a:p>
            <a:pPr>
              <a:lnSpc>
                <a:spcPct val="150000"/>
              </a:lnSpc>
            </a:pPr>
            <a:r>
              <a:rPr lang="en-US" altLang="zh-CN" sz="1100" dirty="0"/>
              <a:t>- </a:t>
            </a:r>
            <a:r>
              <a:rPr lang="zh-CN" altLang="en-US" sz="1100" dirty="0"/>
              <a:t>通过</a:t>
            </a:r>
            <a:r>
              <a:rPr lang="en-US" altLang="zh-CN" sz="1100" dirty="0"/>
              <a:t>SHOW ROUTINE LOAD</a:t>
            </a:r>
            <a:r>
              <a:rPr lang="zh-CN" altLang="en-US" sz="1100" dirty="0"/>
              <a:t>查看最新的</a:t>
            </a:r>
            <a:r>
              <a:rPr lang="en-US" altLang="zh-CN" sz="1100" dirty="0"/>
              <a:t>offset</a:t>
            </a:r>
            <a:r>
              <a:rPr lang="zh-CN" altLang="en-US" sz="1100" dirty="0"/>
              <a:t>，用</a:t>
            </a:r>
            <a:r>
              <a:rPr lang="en-US" altLang="zh-CN" sz="1100" dirty="0"/>
              <a:t>Kafka</a:t>
            </a:r>
            <a:r>
              <a:rPr lang="zh-CN" altLang="en-US" sz="1100" dirty="0"/>
              <a:t>客户端查看该</a:t>
            </a:r>
            <a:r>
              <a:rPr lang="en-US" altLang="zh-CN" sz="1100" dirty="0"/>
              <a:t>offset</a:t>
            </a:r>
            <a:r>
              <a:rPr lang="zh-CN" altLang="en-US" sz="1100" dirty="0"/>
              <a:t>有没有数据。</a:t>
            </a:r>
          </a:p>
          <a:p>
            <a:pPr>
              <a:lnSpc>
                <a:spcPct val="150000"/>
              </a:lnSpc>
            </a:pPr>
            <a:r>
              <a:rPr lang="en-US" altLang="zh-CN" sz="1100" dirty="0"/>
              <a:t>- </a:t>
            </a:r>
            <a:r>
              <a:rPr lang="zh-CN" altLang="en-US" sz="1100" dirty="0"/>
              <a:t>可能原因：</a:t>
            </a:r>
          </a:p>
          <a:p>
            <a:pPr>
              <a:lnSpc>
                <a:spcPct val="150000"/>
              </a:lnSpc>
            </a:pPr>
            <a:r>
              <a:rPr lang="zh-CN" altLang="en-US" sz="1100" dirty="0"/>
              <a:t>  </a:t>
            </a:r>
            <a:r>
              <a:rPr lang="en-US" altLang="zh-CN" sz="1100" dirty="0"/>
              <a:t>- </a:t>
            </a:r>
            <a:r>
              <a:rPr lang="zh-CN" altLang="en-US" sz="1100" dirty="0"/>
              <a:t>导入时指定了未来的</a:t>
            </a:r>
            <a:r>
              <a:rPr lang="en-US" altLang="zh-CN" sz="1100" dirty="0"/>
              <a:t>offset</a:t>
            </a:r>
            <a:r>
              <a:rPr lang="zh-CN" altLang="en-US" sz="1100" dirty="0"/>
              <a:t>。</a:t>
            </a:r>
          </a:p>
          <a:p>
            <a:pPr>
              <a:lnSpc>
                <a:spcPct val="150000"/>
              </a:lnSpc>
            </a:pPr>
            <a:r>
              <a:rPr lang="zh-CN" altLang="en-US" sz="1100" dirty="0"/>
              <a:t>  </a:t>
            </a:r>
            <a:r>
              <a:rPr lang="en-US" altLang="zh-CN" sz="1100" dirty="0"/>
              <a:t>- </a:t>
            </a:r>
            <a:r>
              <a:rPr lang="zh-CN" altLang="en-US" sz="1100" dirty="0"/>
              <a:t>还没来得及导入，</a:t>
            </a:r>
            <a:r>
              <a:rPr lang="en-US" altLang="zh-CN" sz="1100" dirty="0"/>
              <a:t>Kafka</a:t>
            </a:r>
            <a:r>
              <a:rPr lang="zh-CN" altLang="en-US" sz="1100" dirty="0"/>
              <a:t>已经将该</a:t>
            </a:r>
            <a:r>
              <a:rPr lang="en-US" altLang="zh-CN" sz="1100" dirty="0"/>
              <a:t>offset</a:t>
            </a:r>
            <a:r>
              <a:rPr lang="zh-CN" altLang="en-US" sz="1100" dirty="0"/>
              <a:t>的数据清理。需要</a:t>
            </a:r>
            <a:r>
              <a:rPr lang="zh-CN" altLang="en-US" sz="1100" dirty="0" smtClean="0"/>
              <a:t>根据</a:t>
            </a:r>
            <a:r>
              <a:rPr lang="en-US" altLang="zh-CN" sz="1100" dirty="0" err="1" smtClean="0"/>
              <a:t>StarRocks</a:t>
            </a:r>
            <a:r>
              <a:rPr lang="zh-CN" altLang="en-US" sz="1100" dirty="0" smtClean="0"/>
              <a:t>的</a:t>
            </a:r>
            <a:r>
              <a:rPr lang="zh-CN" altLang="en-US" sz="1100" dirty="0"/>
              <a:t>导入速度设置合理的</a:t>
            </a:r>
            <a:r>
              <a:rPr lang="en-US" altLang="zh-CN" sz="1100" dirty="0"/>
              <a:t>log</a:t>
            </a:r>
            <a:r>
              <a:rPr lang="zh-CN" altLang="en-US" sz="1100" dirty="0"/>
              <a:t>清理参数</a:t>
            </a:r>
            <a:r>
              <a:rPr lang="en-US" altLang="zh-CN" sz="1100" dirty="0" err="1"/>
              <a:t>log.retention.hours</a:t>
            </a:r>
            <a:r>
              <a:rPr lang="zh-CN" altLang="en-US" sz="1100" dirty="0"/>
              <a:t>、</a:t>
            </a:r>
            <a:r>
              <a:rPr lang="en-US" altLang="zh-CN" sz="1100" dirty="0" err="1"/>
              <a:t>log.retention.bytes</a:t>
            </a:r>
            <a:r>
              <a:rPr lang="zh-CN" altLang="en-US" sz="1100" dirty="0"/>
              <a:t>等</a:t>
            </a:r>
            <a:r>
              <a:rPr lang="zh-CN" altLang="en-US" sz="1100" dirty="0" smtClean="0"/>
              <a:t>。</a:t>
            </a:r>
            <a:endParaRPr lang="en-US" altLang="zh-CN" sz="1100" dirty="0" smtClean="0"/>
          </a:p>
          <a:p>
            <a:pPr>
              <a:lnSpc>
                <a:spcPct val="150000"/>
              </a:lnSpc>
            </a:pPr>
            <a:r>
              <a:rPr lang="en-US" altLang="zh-CN" sz="1200" dirty="0"/>
              <a:t>2. </a:t>
            </a:r>
            <a:r>
              <a:rPr lang="zh-CN" altLang="en-US" sz="1200" dirty="0"/>
              <a:t>执行导数语句后，</a:t>
            </a:r>
            <a:r>
              <a:rPr lang="en-US" altLang="zh-CN" sz="1200" dirty="0"/>
              <a:t>show routine load</a:t>
            </a:r>
            <a:r>
              <a:rPr lang="zh-CN" altLang="en-US" sz="1200" dirty="0"/>
              <a:t>报 </a:t>
            </a:r>
            <a:r>
              <a:rPr lang="en-US" altLang="zh-CN" sz="1200" dirty="0"/>
              <a:t>`</a:t>
            </a:r>
            <a:r>
              <a:rPr lang="en-US" altLang="zh-CN" sz="1200" b="1" dirty="0"/>
              <a:t>Failed to send proxy request</a:t>
            </a:r>
            <a:r>
              <a:rPr lang="en-US" altLang="zh-CN" sz="1200" dirty="0"/>
              <a:t>: failed to send proxy request: [failed to get partition meta: Local: Broker transport failure</a:t>
            </a:r>
            <a:r>
              <a:rPr lang="en-US" altLang="zh-CN" sz="1200" dirty="0" smtClean="0"/>
              <a:t>]`</a:t>
            </a:r>
            <a:endParaRPr lang="en-US" altLang="zh-CN" sz="1200" dirty="0"/>
          </a:p>
          <a:p>
            <a:pPr>
              <a:lnSpc>
                <a:spcPct val="150000"/>
              </a:lnSpc>
            </a:pPr>
            <a:r>
              <a:rPr lang="zh-CN" altLang="en-US" sz="1200" dirty="0" smtClean="0"/>
              <a:t>排</a:t>
            </a:r>
            <a:r>
              <a:rPr lang="zh-CN" altLang="en-US" sz="1200" dirty="0"/>
              <a:t>查步骤</a:t>
            </a:r>
            <a:r>
              <a:rPr lang="zh-CN" altLang="en-US" sz="1200" dirty="0" smtClean="0"/>
              <a:t>：</a:t>
            </a:r>
            <a:endParaRPr lang="zh-CN" altLang="en-US" sz="1200" dirty="0"/>
          </a:p>
          <a:p>
            <a:pPr>
              <a:lnSpc>
                <a:spcPct val="150000"/>
              </a:lnSpc>
            </a:pPr>
            <a:r>
              <a:rPr lang="en-US" altLang="zh-CN" sz="1200" dirty="0"/>
              <a:t>- </a:t>
            </a:r>
            <a:r>
              <a:rPr lang="zh-CN" altLang="en-US" sz="1200" dirty="0"/>
              <a:t>检查环境是否一致，</a:t>
            </a:r>
            <a:r>
              <a:rPr lang="en-US" altLang="zh-CN" sz="1200" dirty="0" err="1"/>
              <a:t>doris</a:t>
            </a:r>
            <a:r>
              <a:rPr lang="zh-CN" altLang="en-US" sz="1200" dirty="0"/>
              <a:t>测试环境</a:t>
            </a:r>
            <a:r>
              <a:rPr lang="en-US" altLang="zh-CN" sz="1200" dirty="0"/>
              <a:t>(dorisdb.sit.sf-express.com)--&gt; </a:t>
            </a:r>
            <a:r>
              <a:rPr lang="zh-CN" altLang="en-US" sz="1200" dirty="0"/>
              <a:t>测试环境</a:t>
            </a:r>
            <a:r>
              <a:rPr lang="en-US" altLang="zh-CN" sz="1200" dirty="0" err="1"/>
              <a:t>kafka</a:t>
            </a:r>
            <a:r>
              <a:rPr lang="zh-CN" altLang="en-US" sz="1200" dirty="0"/>
              <a:t>，</a:t>
            </a:r>
            <a:r>
              <a:rPr lang="en-US" altLang="zh-CN" sz="1200" dirty="0" err="1"/>
              <a:t>doris</a:t>
            </a:r>
            <a:r>
              <a:rPr lang="zh-CN" altLang="en-US" sz="1200" dirty="0"/>
              <a:t>体验环境</a:t>
            </a:r>
            <a:r>
              <a:rPr lang="en-US" altLang="zh-CN" sz="1200" dirty="0"/>
              <a:t>(dorisdb.sf-express.com)/</a:t>
            </a:r>
            <a:r>
              <a:rPr lang="zh-CN" altLang="en-US" sz="1200" dirty="0"/>
              <a:t>正式环境 </a:t>
            </a:r>
            <a:r>
              <a:rPr lang="en-US" altLang="zh-CN" sz="1200" dirty="0"/>
              <a:t>--&gt; </a:t>
            </a:r>
            <a:r>
              <a:rPr lang="zh-CN" altLang="en-US" sz="1200" dirty="0"/>
              <a:t>生产环境</a:t>
            </a:r>
            <a:r>
              <a:rPr lang="en-US" altLang="zh-CN" sz="1200" dirty="0" err="1"/>
              <a:t>kafka</a:t>
            </a:r>
            <a:endParaRPr lang="en-US" altLang="zh-CN" sz="1200" dirty="0"/>
          </a:p>
          <a:p>
            <a:pPr>
              <a:lnSpc>
                <a:spcPct val="150000"/>
              </a:lnSpc>
            </a:pPr>
            <a:r>
              <a:rPr lang="en-US" altLang="zh-CN" sz="1200" dirty="0"/>
              <a:t>- </a:t>
            </a:r>
            <a:r>
              <a:rPr lang="zh-CN" altLang="en-US" sz="1200" dirty="0"/>
              <a:t>确定所用 </a:t>
            </a:r>
            <a:r>
              <a:rPr lang="en-US" altLang="zh-CN" sz="1200" dirty="0" err="1"/>
              <a:t>kafka</a:t>
            </a:r>
            <a:r>
              <a:rPr lang="en-US" altLang="zh-CN" sz="1200" dirty="0"/>
              <a:t> </a:t>
            </a:r>
            <a:r>
              <a:rPr lang="zh-CN" altLang="en-US" sz="1200" dirty="0"/>
              <a:t>版本是否为 </a:t>
            </a:r>
            <a:r>
              <a:rPr lang="en-US" altLang="zh-CN" sz="1200" b="1" dirty="0">
                <a:solidFill>
                  <a:srgbClr val="FF0000"/>
                </a:solidFill>
              </a:rPr>
              <a:t>0.10.0 </a:t>
            </a:r>
            <a:r>
              <a:rPr lang="zh-CN" altLang="en-US" sz="1200" b="1" dirty="0">
                <a:solidFill>
                  <a:srgbClr val="FF0000"/>
                </a:solidFill>
              </a:rPr>
              <a:t>以上的</a:t>
            </a:r>
            <a:r>
              <a:rPr lang="zh-CN" altLang="en-US" sz="1200" dirty="0" smtClean="0"/>
              <a:t>版本</a:t>
            </a:r>
            <a:endParaRPr lang="zh-CN" altLang="en-US" sz="1200" dirty="0"/>
          </a:p>
          <a:p>
            <a:pPr>
              <a:lnSpc>
                <a:spcPct val="150000"/>
              </a:lnSpc>
            </a:pPr>
            <a:r>
              <a:rPr lang="en-US" altLang="zh-CN" sz="1200" dirty="0"/>
              <a:t>- </a:t>
            </a:r>
            <a:r>
              <a:rPr lang="zh-CN" altLang="en-US" sz="1200" dirty="0"/>
              <a:t>确定导入语句中 </a:t>
            </a:r>
            <a:r>
              <a:rPr lang="en-US" altLang="zh-CN" sz="1200" dirty="0" err="1"/>
              <a:t>kafka_broker_list</a:t>
            </a:r>
            <a:r>
              <a:rPr lang="zh-CN" altLang="en-US" sz="1200" dirty="0"/>
              <a:t>值是否正确</a:t>
            </a:r>
          </a:p>
          <a:p>
            <a:pPr>
              <a:lnSpc>
                <a:spcPct val="150000"/>
              </a:lnSpc>
            </a:pPr>
            <a:r>
              <a:rPr lang="zh-CN" altLang="en-US" sz="1200" dirty="0"/>
              <a:t>  </a:t>
            </a:r>
            <a:r>
              <a:rPr lang="en-US" altLang="zh-CN" sz="1200" dirty="0"/>
              <a:t>- </a:t>
            </a:r>
            <a:r>
              <a:rPr lang="zh-CN" altLang="en-US" sz="1200" dirty="0"/>
              <a:t>端口号是否为 </a:t>
            </a:r>
            <a:r>
              <a:rPr lang="en-US" altLang="zh-CN" sz="1200" dirty="0"/>
              <a:t>9092</a:t>
            </a:r>
          </a:p>
          <a:p>
            <a:pPr>
              <a:lnSpc>
                <a:spcPct val="150000"/>
              </a:lnSpc>
            </a:pPr>
            <a:r>
              <a:rPr lang="en-US" altLang="zh-CN" sz="1200" dirty="0"/>
              <a:t>  - </a:t>
            </a:r>
            <a:r>
              <a:rPr lang="en-US" altLang="zh-CN" sz="1200" dirty="0" err="1"/>
              <a:t>broker_list</a:t>
            </a:r>
            <a:r>
              <a:rPr lang="zh-CN" altLang="en-US" sz="1200" dirty="0"/>
              <a:t>是否填写完整，顺丰云上申请的</a:t>
            </a:r>
            <a:r>
              <a:rPr lang="en-US" altLang="zh-CN" sz="1200" dirty="0" err="1"/>
              <a:t>kafka</a:t>
            </a:r>
            <a:r>
              <a:rPr lang="zh-CN" altLang="en-US" sz="1200" dirty="0"/>
              <a:t>的</a:t>
            </a:r>
            <a:r>
              <a:rPr lang="en-US" altLang="zh-CN" sz="1200" dirty="0" err="1"/>
              <a:t>zk</a:t>
            </a:r>
            <a:r>
              <a:rPr lang="zh-CN" altLang="en-US" sz="1200" dirty="0"/>
              <a:t>地址端口改为</a:t>
            </a:r>
            <a:r>
              <a:rPr lang="en-US" altLang="zh-CN" sz="1200" dirty="0"/>
              <a:t>9092</a:t>
            </a:r>
            <a:r>
              <a:rPr lang="zh-CN" altLang="en-US" sz="1200" dirty="0"/>
              <a:t>后 </a:t>
            </a:r>
            <a:r>
              <a:rPr lang="zh-CN" altLang="en-US" sz="1200" dirty="0" smtClean="0"/>
              <a:t>的</a:t>
            </a:r>
            <a:r>
              <a:rPr lang="zh-CN" altLang="en-US" sz="1200" b="1" dirty="0" smtClean="0"/>
              <a:t>全部路径</a:t>
            </a:r>
            <a:r>
              <a:rPr lang="zh-CN" altLang="en-US" sz="1200" dirty="0"/>
              <a:t>，</a:t>
            </a:r>
            <a:r>
              <a:rPr lang="zh-CN" altLang="en-US" sz="1200" dirty="0" smtClean="0"/>
              <a:t>包括</a:t>
            </a:r>
            <a:r>
              <a:rPr lang="en-US" altLang="zh-CN" sz="1200" dirty="0"/>
              <a:t>xxx:9092, xxx:9092, xxx:9092 /</a:t>
            </a:r>
            <a:r>
              <a:rPr lang="en-US" altLang="zh-CN" sz="1200" dirty="0" err="1"/>
              <a:t>kafka</a:t>
            </a:r>
            <a:r>
              <a:rPr lang="en-US" altLang="zh-CN" sz="1200" dirty="0"/>
              <a:t>/**xxx**</a:t>
            </a:r>
            <a:r>
              <a:rPr lang="zh-CN" altLang="en-US" sz="1200" dirty="0"/>
              <a:t>，不要缺失后面部分</a:t>
            </a:r>
            <a:r>
              <a:rPr lang="zh-CN" altLang="en-US" sz="1200" dirty="0" smtClean="0"/>
              <a:t>。</a:t>
            </a:r>
            <a:endParaRPr lang="en-US" altLang="zh-CN" sz="1200" dirty="0" smtClean="0"/>
          </a:p>
          <a:p>
            <a:pPr>
              <a:lnSpc>
                <a:spcPct val="150000"/>
              </a:lnSpc>
            </a:pPr>
            <a:r>
              <a:rPr lang="en-US" altLang="zh-CN" sz="1200" dirty="0" smtClean="0"/>
              <a:t>3. </a:t>
            </a:r>
            <a:r>
              <a:rPr lang="zh-CN" altLang="en-US" sz="1200" dirty="0"/>
              <a:t>执行导数语句后，</a:t>
            </a:r>
            <a:r>
              <a:rPr lang="en-US" altLang="zh-CN" sz="1200" dirty="0"/>
              <a:t>show routine load </a:t>
            </a:r>
            <a:r>
              <a:rPr lang="zh-CN" altLang="en-US" sz="1200" dirty="0"/>
              <a:t>任务详情中 </a:t>
            </a:r>
            <a:r>
              <a:rPr lang="en-US" altLang="zh-CN" sz="1200" dirty="0"/>
              <a:t>Statistic</a:t>
            </a:r>
            <a:r>
              <a:rPr lang="zh-CN" altLang="en-US" sz="1200" dirty="0"/>
              <a:t>的 </a:t>
            </a:r>
            <a:r>
              <a:rPr lang="en-US" altLang="zh-CN" sz="1200" b="1" dirty="0" err="1"/>
              <a:t>receivedBytes</a:t>
            </a:r>
            <a:r>
              <a:rPr lang="en-US" altLang="zh-CN" sz="1200" b="1" dirty="0"/>
              <a:t> </a:t>
            </a:r>
            <a:r>
              <a:rPr lang="zh-CN" altLang="en-US" sz="1200" b="1" dirty="0"/>
              <a:t>一直（超过</a:t>
            </a:r>
            <a:r>
              <a:rPr lang="en-US" altLang="zh-CN" sz="1200" b="1" dirty="0"/>
              <a:t>1</a:t>
            </a:r>
            <a:r>
              <a:rPr lang="zh-CN" altLang="en-US" sz="1200" b="1" dirty="0"/>
              <a:t>分钟）为</a:t>
            </a:r>
            <a:r>
              <a:rPr lang="en-US" altLang="zh-CN" sz="1200" b="1" dirty="0" smtClean="0"/>
              <a:t>0</a:t>
            </a:r>
            <a:endParaRPr lang="en-US" altLang="zh-CN" sz="1200" b="1" dirty="0"/>
          </a:p>
          <a:p>
            <a:pPr>
              <a:lnSpc>
                <a:spcPct val="150000"/>
              </a:lnSpc>
            </a:pPr>
            <a:r>
              <a:rPr lang="en-US" altLang="zh-CN" sz="1200" dirty="0"/>
              <a:t>- </a:t>
            </a:r>
            <a:r>
              <a:rPr lang="zh-CN" altLang="en-US" sz="1200" dirty="0"/>
              <a:t>主要原因</a:t>
            </a:r>
            <a:r>
              <a:rPr lang="zh-CN" altLang="en-US" sz="1200" dirty="0" smtClean="0"/>
              <a:t>是导</a:t>
            </a:r>
            <a:r>
              <a:rPr lang="zh-CN" altLang="en-US" sz="1200" dirty="0"/>
              <a:t>入语句中的设置不对，无法正常接收到</a:t>
            </a:r>
            <a:r>
              <a:rPr lang="en-US" altLang="zh-CN" sz="1200" dirty="0" err="1"/>
              <a:t>kafka</a:t>
            </a:r>
            <a:r>
              <a:rPr lang="zh-CN" altLang="en-US" sz="1200" dirty="0"/>
              <a:t>中的</a:t>
            </a:r>
            <a:r>
              <a:rPr lang="zh-CN" altLang="en-US" sz="1200" dirty="0" smtClean="0"/>
              <a:t>数据</a:t>
            </a:r>
            <a:endParaRPr lang="zh-CN" altLang="en-US" sz="1200" dirty="0"/>
          </a:p>
          <a:p>
            <a:pPr>
              <a:lnSpc>
                <a:spcPct val="150000"/>
              </a:lnSpc>
            </a:pPr>
            <a:r>
              <a:rPr lang="en-US" altLang="zh-CN" sz="1200" dirty="0"/>
              <a:t>- </a:t>
            </a:r>
            <a:r>
              <a:rPr lang="zh-CN" altLang="en-US" sz="1200" dirty="0"/>
              <a:t>排查</a:t>
            </a:r>
            <a:r>
              <a:rPr lang="zh-CN" altLang="en-US" sz="1200" dirty="0" smtClean="0"/>
              <a:t>步骤</a:t>
            </a:r>
            <a:endParaRPr lang="zh-CN" altLang="en-US" sz="1200" dirty="0"/>
          </a:p>
          <a:p>
            <a:pPr>
              <a:lnSpc>
                <a:spcPct val="150000"/>
              </a:lnSpc>
            </a:pPr>
            <a:r>
              <a:rPr lang="zh-CN" altLang="en-US" sz="1200" dirty="0"/>
              <a:t>  </a:t>
            </a:r>
            <a:r>
              <a:rPr lang="en-US" altLang="zh-CN" sz="1200" dirty="0"/>
              <a:t>- </a:t>
            </a:r>
            <a:r>
              <a:rPr lang="zh-CN" altLang="en-US" sz="1200" dirty="0"/>
              <a:t>数据为</a:t>
            </a:r>
            <a:r>
              <a:rPr lang="en-US" altLang="zh-CN" sz="1200" dirty="0" err="1"/>
              <a:t>json</a:t>
            </a:r>
            <a:r>
              <a:rPr lang="zh-CN" altLang="en-US" sz="1200" dirty="0"/>
              <a:t>格式，检查导入语句中</a:t>
            </a:r>
            <a:r>
              <a:rPr lang="en-US" altLang="zh-CN" sz="1200" dirty="0"/>
              <a:t>column</a:t>
            </a:r>
            <a:r>
              <a:rPr lang="zh-CN" altLang="en-US" sz="1200" dirty="0"/>
              <a:t>是否与 </a:t>
            </a:r>
            <a:r>
              <a:rPr lang="en-US" altLang="zh-CN" sz="1200" dirty="0" err="1"/>
              <a:t>jsonpaths</a:t>
            </a:r>
            <a:r>
              <a:rPr lang="en-US" altLang="zh-CN" sz="1200" dirty="0"/>
              <a:t> </a:t>
            </a:r>
            <a:r>
              <a:rPr lang="zh-CN" altLang="en-US" sz="1200" dirty="0"/>
              <a:t>设置的</a:t>
            </a:r>
            <a:r>
              <a:rPr lang="zh-CN" altLang="en-US" sz="1200" dirty="0" smtClean="0"/>
              <a:t>一一对应</a:t>
            </a:r>
            <a:endParaRPr lang="zh-CN" altLang="en-US" sz="1200" dirty="0"/>
          </a:p>
          <a:p>
            <a:pPr>
              <a:lnSpc>
                <a:spcPct val="150000"/>
              </a:lnSpc>
            </a:pPr>
            <a:r>
              <a:rPr lang="zh-CN" altLang="en-US" sz="1200" dirty="0"/>
              <a:t>  </a:t>
            </a:r>
            <a:r>
              <a:rPr lang="en-US" altLang="zh-CN" sz="1200" dirty="0"/>
              <a:t>- </a:t>
            </a:r>
            <a:r>
              <a:rPr lang="zh-CN" altLang="en-US" sz="1200" dirty="0"/>
              <a:t>数据为</a:t>
            </a:r>
            <a:r>
              <a:rPr lang="en-US" altLang="zh-CN" sz="1200" dirty="0" err="1"/>
              <a:t>json</a:t>
            </a:r>
            <a:r>
              <a:rPr lang="zh-CN" altLang="en-US" sz="1200" dirty="0"/>
              <a:t>格式，</a:t>
            </a:r>
            <a:r>
              <a:rPr lang="en-US" altLang="zh-CN" sz="1200" dirty="0" err="1"/>
              <a:t>kafka</a:t>
            </a:r>
            <a:r>
              <a:rPr lang="zh-CN" altLang="en-US" sz="1200" dirty="0"/>
              <a:t>中数据为数组，需在导入语句的 </a:t>
            </a:r>
            <a:r>
              <a:rPr lang="en-US" altLang="zh-CN" sz="1200" dirty="0"/>
              <a:t>`PROPERTIES` </a:t>
            </a:r>
            <a:r>
              <a:rPr lang="zh-CN" altLang="en-US" sz="1200" dirty="0"/>
              <a:t>中设置 </a:t>
            </a:r>
            <a:r>
              <a:rPr lang="en-US" altLang="zh-CN" sz="1200" dirty="0"/>
              <a:t>`"</a:t>
            </a:r>
            <a:r>
              <a:rPr lang="en-US" altLang="zh-CN" sz="1200" dirty="0" err="1"/>
              <a:t>strip_outer_array</a:t>
            </a:r>
            <a:r>
              <a:rPr lang="en-US" altLang="zh-CN" sz="1200" dirty="0"/>
              <a:t>" = "true</a:t>
            </a:r>
            <a:r>
              <a:rPr lang="en-US" altLang="zh-CN" sz="1200" dirty="0" smtClean="0"/>
              <a:t>"`</a:t>
            </a:r>
            <a:endParaRPr lang="en-US" altLang="zh-CN" sz="1200" dirty="0"/>
          </a:p>
          <a:p>
            <a:pPr>
              <a:lnSpc>
                <a:spcPct val="150000"/>
              </a:lnSpc>
            </a:pPr>
            <a:r>
              <a:rPr lang="en-US" altLang="zh-CN" sz="1200" dirty="0"/>
              <a:t>  - </a:t>
            </a:r>
            <a:r>
              <a:rPr lang="zh-CN" altLang="en-US" sz="1200" dirty="0"/>
              <a:t>数据为</a:t>
            </a:r>
            <a:r>
              <a:rPr lang="en-US" altLang="zh-CN" sz="1200" dirty="0" err="1"/>
              <a:t>json</a:t>
            </a:r>
            <a:r>
              <a:rPr lang="zh-CN" altLang="en-US" sz="1200" dirty="0"/>
              <a:t>格式，检查 </a:t>
            </a:r>
            <a:r>
              <a:rPr lang="en-US" altLang="zh-CN" sz="1200" dirty="0" err="1"/>
              <a:t>json</a:t>
            </a:r>
            <a:r>
              <a:rPr lang="en-US" altLang="zh-CN" sz="1200" dirty="0"/>
              <a:t> document</a:t>
            </a:r>
            <a:r>
              <a:rPr lang="zh-CN" altLang="en-US" sz="1200" dirty="0"/>
              <a:t>的根节点，默认</a:t>
            </a:r>
            <a:r>
              <a:rPr lang="zh-CN" altLang="en-US" sz="1200" dirty="0" smtClean="0"/>
              <a:t>为</a:t>
            </a:r>
            <a:r>
              <a:rPr lang="en-US" altLang="zh-CN" sz="1200" dirty="0" smtClean="0"/>
              <a:t>“”</a:t>
            </a:r>
            <a:r>
              <a:rPr lang="zh-CN" altLang="en-US" sz="1200" dirty="0" smtClean="0"/>
              <a:t>，</a:t>
            </a:r>
            <a:r>
              <a:rPr lang="zh-CN" altLang="en-US" sz="1200" dirty="0"/>
              <a:t>若存在根节点，需在导入语句的 </a:t>
            </a:r>
            <a:r>
              <a:rPr lang="en-US" altLang="zh-CN" sz="1200" dirty="0"/>
              <a:t>`PROPERTIES` </a:t>
            </a:r>
            <a:r>
              <a:rPr lang="zh-CN" altLang="en-US" sz="1200" dirty="0"/>
              <a:t>中</a:t>
            </a:r>
            <a:r>
              <a:rPr lang="zh-CN" altLang="en-US" sz="1200" dirty="0" smtClean="0"/>
              <a:t>设置 </a:t>
            </a:r>
            <a:r>
              <a:rPr lang="en-US" altLang="zh-CN" sz="1200" dirty="0" smtClean="0"/>
              <a:t>"</a:t>
            </a:r>
            <a:r>
              <a:rPr lang="en-US" altLang="zh-CN" sz="1200" dirty="0" err="1"/>
              <a:t>json_root</a:t>
            </a:r>
            <a:r>
              <a:rPr lang="en-US" altLang="zh-CN" sz="1200" dirty="0"/>
              <a:t>" = </a:t>
            </a:r>
            <a:r>
              <a:rPr lang="en-US" altLang="zh-CN" sz="1200" dirty="0" smtClean="0"/>
              <a:t>"$.xxx "</a:t>
            </a:r>
            <a:endParaRPr lang="en-US" altLang="zh-CN" sz="1200" dirty="0"/>
          </a:p>
        </p:txBody>
      </p:sp>
    </p:spTree>
    <p:extLst>
      <p:ext uri="{BB962C8B-B14F-4D97-AF65-F5344CB8AC3E}">
        <p14:creationId xmlns:p14="http://schemas.microsoft.com/office/powerpoint/2010/main" val="1593781490"/>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、导入数据 </a:t>
            </a:r>
            <a:r>
              <a:rPr lang="en-US" altLang="zh-CN" dirty="0" smtClean="0"/>
              <a:t>– Stream Load</a:t>
            </a:r>
            <a:endParaRPr lang="zh-CN" altLang="en-US" dirty="0"/>
          </a:p>
        </p:txBody>
      </p:sp>
      <p:sp>
        <p:nvSpPr>
          <p:cNvPr id="4" name="矩形 3"/>
          <p:cNvSpPr/>
          <p:nvPr/>
        </p:nvSpPr>
        <p:spPr>
          <a:xfrm>
            <a:off x="892141" y="925397"/>
            <a:ext cx="10844138" cy="1646605"/>
          </a:xfrm>
          <a:prstGeom prst="rect">
            <a:avLst/>
          </a:prstGeom>
        </p:spPr>
        <p:txBody>
          <a:bodyPr wrap="square">
            <a:spAutoFit/>
          </a:bodyPr>
          <a:lstStyle/>
          <a:p>
            <a:pPr>
              <a:lnSpc>
                <a:spcPct val="130000"/>
              </a:lnSpc>
            </a:pPr>
            <a:r>
              <a:rPr lang="en-US" altLang="zh-CN" sz="1400" dirty="0" smtClean="0"/>
              <a:t>Stream Load</a:t>
            </a:r>
            <a:r>
              <a:rPr lang="zh-CN" altLang="en-US" sz="1400" dirty="0"/>
              <a:t>是一种同步的导入方式</a:t>
            </a:r>
            <a:r>
              <a:rPr lang="zh-CN" altLang="en-US" sz="1400" dirty="0" smtClean="0"/>
              <a:t>，</a:t>
            </a:r>
            <a:r>
              <a:rPr lang="zh-CN" altLang="en-US" sz="1400" dirty="0"/>
              <a:t>通过 </a:t>
            </a:r>
            <a:r>
              <a:rPr lang="en-US" altLang="zh-CN" sz="1400" dirty="0"/>
              <a:t>HTTP </a:t>
            </a:r>
            <a:r>
              <a:rPr lang="zh-CN" altLang="en-US" sz="1400" dirty="0"/>
              <a:t>协议提交和传输</a:t>
            </a:r>
            <a:r>
              <a:rPr lang="zh-CN" altLang="en-US" sz="1400" dirty="0" smtClean="0"/>
              <a:t>数据，实时</a:t>
            </a:r>
            <a:r>
              <a:rPr lang="zh-CN" altLang="en-US" sz="1400" dirty="0"/>
              <a:t>返回数据导入</a:t>
            </a:r>
            <a:r>
              <a:rPr lang="zh-CN" altLang="en-US" sz="1400" dirty="0" smtClean="0"/>
              <a:t>结果。</a:t>
            </a:r>
            <a:endParaRPr lang="en-US" altLang="zh-CN" sz="1400" dirty="0" smtClean="0"/>
          </a:p>
          <a:p>
            <a:pPr>
              <a:lnSpc>
                <a:spcPct val="130000"/>
              </a:lnSpc>
            </a:pPr>
            <a:r>
              <a:rPr lang="zh-CN" altLang="en-US" sz="1400" dirty="0" smtClean="0"/>
              <a:t>最佳</a:t>
            </a:r>
            <a:r>
              <a:rPr lang="zh-CN" altLang="en-US" sz="1400" dirty="0"/>
              <a:t>使用场景是原始文件在内存中或者存储在本地磁盘中。 </a:t>
            </a:r>
            <a:endParaRPr lang="en-US" altLang="zh-CN" sz="1400" dirty="0" smtClean="0"/>
          </a:p>
          <a:p>
            <a:pPr marL="285750" indent="-285750">
              <a:lnSpc>
                <a:spcPct val="130000"/>
              </a:lnSpc>
              <a:buFont typeface="Wingdings" panose="05000000000000000000" pitchFamily="2" charset="2"/>
              <a:buChar char="u"/>
            </a:pPr>
            <a:r>
              <a:rPr lang="zh-CN" altLang="en-US" sz="1400" dirty="0" smtClean="0"/>
              <a:t>创建 </a:t>
            </a:r>
            <a:r>
              <a:rPr lang="en-US" altLang="zh-CN" sz="1400" dirty="0" smtClean="0"/>
              <a:t>Stream Load</a:t>
            </a:r>
          </a:p>
          <a:p>
            <a:pPr>
              <a:lnSpc>
                <a:spcPct val="130000"/>
              </a:lnSpc>
              <a:spcBef>
                <a:spcPts val="600"/>
              </a:spcBef>
            </a:pPr>
            <a:r>
              <a:rPr lang="en-US" altLang="zh-CN" sz="1400" dirty="0" smtClean="0"/>
              <a:t>      </a:t>
            </a:r>
            <a:r>
              <a:rPr lang="zh-CN" altLang="en-US" sz="1400" dirty="0" smtClean="0"/>
              <a:t>这里通过</a:t>
            </a:r>
            <a:r>
              <a:rPr lang="en-US" altLang="zh-CN" sz="1400" dirty="0" smtClean="0"/>
              <a:t>curl </a:t>
            </a:r>
            <a:r>
              <a:rPr lang="zh-CN" altLang="en-US" sz="1400" dirty="0"/>
              <a:t>命令展示如何提交导入，用户也可以通过其他</a:t>
            </a:r>
            <a:r>
              <a:rPr lang="en-US" altLang="zh-CN" sz="1400" dirty="0"/>
              <a:t>HTTP client</a:t>
            </a:r>
            <a:r>
              <a:rPr lang="zh-CN" altLang="en-US" sz="1400" dirty="0"/>
              <a:t>进行操作</a:t>
            </a:r>
            <a:r>
              <a:rPr lang="zh-CN" altLang="en-US" sz="1400" dirty="0" smtClean="0"/>
              <a:t>。</a:t>
            </a:r>
            <a:endParaRPr lang="en-US" altLang="zh-CN" sz="1400" dirty="0" smtClean="0"/>
          </a:p>
          <a:p>
            <a:pPr>
              <a:lnSpc>
                <a:spcPct val="130000"/>
              </a:lnSpc>
              <a:spcBef>
                <a:spcPts val="600"/>
              </a:spcBef>
            </a:pPr>
            <a:r>
              <a:rPr lang="zh-CN" altLang="en-US" sz="1400" dirty="0" smtClean="0"/>
              <a:t>      示例：</a:t>
            </a:r>
            <a:r>
              <a:rPr lang="en-US" altLang="zh-CN" sz="1400" dirty="0" err="1"/>
              <a:t>doris</a:t>
            </a:r>
            <a:r>
              <a:rPr lang="zh-CN" altLang="en-US" sz="1400" dirty="0"/>
              <a:t>测试环境导入当前执行命令机器目录 </a:t>
            </a:r>
            <a:r>
              <a:rPr lang="en-US" altLang="zh-CN" sz="1400" dirty="0"/>
              <a:t>/home/</a:t>
            </a:r>
            <a:r>
              <a:rPr lang="en-US" altLang="zh-CN" sz="1400" dirty="0" err="1"/>
              <a:t>appdeploy</a:t>
            </a:r>
            <a:r>
              <a:rPr lang="en-US" altLang="zh-CN" sz="1400" dirty="0"/>
              <a:t>/testMergeDelete.txt</a:t>
            </a:r>
            <a:r>
              <a:rPr lang="zh-CN" altLang="en-US" sz="1400" dirty="0" smtClean="0"/>
              <a:t>文件</a:t>
            </a:r>
            <a:endParaRPr lang="en-US" altLang="zh-CN" sz="1400" dirty="0"/>
          </a:p>
        </p:txBody>
      </p:sp>
      <p:grpSp>
        <p:nvGrpSpPr>
          <p:cNvPr id="7" name="组合 6"/>
          <p:cNvGrpSpPr/>
          <p:nvPr/>
        </p:nvGrpSpPr>
        <p:grpSpPr>
          <a:xfrm>
            <a:off x="1282758" y="2572002"/>
            <a:ext cx="8646850" cy="506028"/>
            <a:chOff x="750099" y="2745787"/>
            <a:chExt cx="8646850" cy="506028"/>
          </a:xfrm>
        </p:grpSpPr>
        <p:sp>
          <p:nvSpPr>
            <p:cNvPr id="3" name="圆角矩形 2"/>
            <p:cNvSpPr/>
            <p:nvPr/>
          </p:nvSpPr>
          <p:spPr>
            <a:xfrm>
              <a:off x="750099" y="2745787"/>
              <a:ext cx="8646850" cy="506028"/>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18868" y="2767968"/>
              <a:ext cx="8509311" cy="461665"/>
            </a:xfrm>
            <a:prstGeom prst="rect">
              <a:avLst/>
            </a:prstGeom>
            <a:noFill/>
          </p:spPr>
          <p:txBody>
            <a:bodyPr wrap="square" rtlCol="0">
              <a:spAutoFit/>
            </a:bodyPr>
            <a:lstStyle/>
            <a:p>
              <a:r>
                <a:rPr lang="en-US" altLang="zh-CN" sz="1200" dirty="0"/>
                <a:t>curl --location-trusted -u root  -H "</a:t>
              </a:r>
              <a:r>
                <a:rPr lang="en-US" altLang="zh-CN" sz="1200" dirty="0" err="1"/>
                <a:t>merge_type:APPEND</a:t>
              </a:r>
              <a:r>
                <a:rPr lang="en-US" altLang="zh-CN" sz="1200" dirty="0"/>
                <a:t>" -H "</a:t>
              </a:r>
              <a:r>
                <a:rPr lang="en-US" altLang="zh-CN" sz="1200" dirty="0" err="1"/>
                <a:t>column_separator</a:t>
              </a:r>
              <a:r>
                <a:rPr lang="en-US" altLang="zh-CN" sz="1200" dirty="0"/>
                <a:t>:," -H "</a:t>
              </a:r>
              <a:r>
                <a:rPr lang="en-US" altLang="zh-CN" sz="1200" dirty="0" err="1"/>
                <a:t>columns:siteid,username,amount</a:t>
              </a:r>
              <a:r>
                <a:rPr lang="en-US" altLang="zh-CN" sz="1200" dirty="0"/>
                <a:t>" -T  /home/</a:t>
              </a:r>
              <a:r>
                <a:rPr lang="en-US" altLang="zh-CN" sz="1200" dirty="0" err="1"/>
                <a:t>appdeploy</a:t>
              </a:r>
              <a:r>
                <a:rPr lang="en-US" altLang="zh-CN" sz="1200" dirty="0"/>
                <a:t>/testMergeDelete.txt http://10.206.22.34:8030/api/plat/testDeleteTable/_</a:t>
              </a:r>
              <a:r>
                <a:rPr lang="en-US" altLang="zh-CN" sz="1200" dirty="0" smtClean="0"/>
                <a:t>stream_load</a:t>
              </a:r>
              <a:endParaRPr lang="en-US" altLang="zh-CN" sz="1200" dirty="0"/>
            </a:p>
          </p:txBody>
        </p:sp>
      </p:grpSp>
      <p:sp>
        <p:nvSpPr>
          <p:cNvPr id="8" name="文本框 7"/>
          <p:cNvSpPr txBox="1"/>
          <p:nvPr/>
        </p:nvSpPr>
        <p:spPr>
          <a:xfrm>
            <a:off x="892141" y="3320249"/>
            <a:ext cx="9849840" cy="707373"/>
          </a:xfrm>
          <a:prstGeom prst="rect">
            <a:avLst/>
          </a:prstGeom>
          <a:noFill/>
        </p:spPr>
        <p:txBody>
          <a:bodyPr wrap="square" rtlCol="0">
            <a:spAutoFit/>
          </a:bodyPr>
          <a:lstStyle/>
          <a:p>
            <a:pPr marL="285750" indent="-285750">
              <a:lnSpc>
                <a:spcPct val="130000"/>
              </a:lnSpc>
              <a:spcBef>
                <a:spcPts val="600"/>
              </a:spcBef>
              <a:buFont typeface="Wingdings" panose="05000000000000000000" pitchFamily="2" charset="2"/>
              <a:buChar char="u"/>
            </a:pPr>
            <a:r>
              <a:rPr lang="zh-CN" altLang="en-US" sz="1400" dirty="0" smtClean="0"/>
              <a:t>取消 </a:t>
            </a:r>
            <a:r>
              <a:rPr lang="en-US" altLang="zh-CN" sz="1400" dirty="0" smtClean="0"/>
              <a:t>Stream Load</a:t>
            </a:r>
          </a:p>
          <a:p>
            <a:pPr>
              <a:lnSpc>
                <a:spcPct val="130000"/>
              </a:lnSpc>
              <a:spcBef>
                <a:spcPts val="600"/>
              </a:spcBef>
            </a:pPr>
            <a:r>
              <a:rPr lang="zh-CN" altLang="en-US" sz="1400" dirty="0" smtClean="0"/>
              <a:t>     无法</a:t>
            </a:r>
            <a:r>
              <a:rPr lang="zh-CN" altLang="en-US" sz="1400" dirty="0"/>
              <a:t>手动取消 </a:t>
            </a:r>
            <a:r>
              <a:rPr lang="en-US" altLang="zh-CN" sz="1400" dirty="0"/>
              <a:t>Stream Load</a:t>
            </a:r>
            <a:r>
              <a:rPr lang="zh-CN" altLang="en-US" sz="1400" dirty="0"/>
              <a:t>，</a:t>
            </a:r>
            <a:r>
              <a:rPr lang="en-US" altLang="zh-CN" sz="1400" dirty="0"/>
              <a:t>Stream Load </a:t>
            </a:r>
            <a:r>
              <a:rPr lang="zh-CN" altLang="en-US" sz="1400" dirty="0"/>
              <a:t>在超时或者导入错误后会被系统自动取消。默认超时时间</a:t>
            </a:r>
            <a:r>
              <a:rPr lang="en-US" altLang="zh-CN" sz="1400" dirty="0"/>
              <a:t>600</a:t>
            </a:r>
            <a:r>
              <a:rPr lang="zh-CN" altLang="en-US" sz="1400" dirty="0"/>
              <a:t>秒</a:t>
            </a:r>
            <a:r>
              <a:rPr lang="zh-CN" altLang="en-US" sz="1400" dirty="0" smtClean="0"/>
              <a:t>。 </a:t>
            </a:r>
            <a:endParaRPr lang="zh-CN" altLang="en-US" sz="1400" dirty="0"/>
          </a:p>
        </p:txBody>
      </p:sp>
      <p:pic>
        <p:nvPicPr>
          <p:cNvPr id="9" name="图片 8"/>
          <p:cNvPicPr>
            <a:picLocks noChangeAspect="1"/>
          </p:cNvPicPr>
          <p:nvPr/>
        </p:nvPicPr>
        <p:blipFill rotWithShape="1">
          <a:blip r:embed="rId2"/>
          <a:srcRect l="-1" t="-947" r="5544" b="947"/>
          <a:stretch/>
        </p:blipFill>
        <p:spPr>
          <a:xfrm>
            <a:off x="8794452" y="4622299"/>
            <a:ext cx="3397548" cy="1874682"/>
          </a:xfrm>
          <a:prstGeom prst="rect">
            <a:avLst/>
          </a:prstGeom>
        </p:spPr>
      </p:pic>
      <p:pic>
        <p:nvPicPr>
          <p:cNvPr id="10" name="图片 9"/>
          <p:cNvPicPr>
            <a:picLocks noChangeAspect="1"/>
          </p:cNvPicPr>
          <p:nvPr/>
        </p:nvPicPr>
        <p:blipFill>
          <a:blip r:embed="rId3"/>
          <a:stretch>
            <a:fillRect/>
          </a:stretch>
        </p:blipFill>
        <p:spPr>
          <a:xfrm>
            <a:off x="0" y="4106942"/>
            <a:ext cx="8649450" cy="2751058"/>
          </a:xfrm>
          <a:prstGeom prst="rect">
            <a:avLst/>
          </a:prstGeom>
        </p:spPr>
      </p:pic>
    </p:spTree>
    <p:extLst>
      <p:ext uri="{BB962C8B-B14F-4D97-AF65-F5344CB8AC3E}">
        <p14:creationId xmlns:p14="http://schemas.microsoft.com/office/powerpoint/2010/main" val="1233555122"/>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、导入数据 </a:t>
            </a:r>
            <a:r>
              <a:rPr lang="en-US" altLang="zh-CN" dirty="0" smtClean="0"/>
              <a:t>– Insert Into</a:t>
            </a:r>
            <a:endParaRPr lang="zh-CN" altLang="en-US" dirty="0"/>
          </a:p>
        </p:txBody>
      </p:sp>
      <p:sp>
        <p:nvSpPr>
          <p:cNvPr id="4" name="矩形 3"/>
          <p:cNvSpPr/>
          <p:nvPr/>
        </p:nvSpPr>
        <p:spPr>
          <a:xfrm>
            <a:off x="838876" y="978737"/>
            <a:ext cx="9201769" cy="5399940"/>
          </a:xfrm>
          <a:prstGeom prst="rect">
            <a:avLst/>
          </a:prstGeom>
        </p:spPr>
        <p:txBody>
          <a:bodyPr wrap="square">
            <a:spAutoFit/>
          </a:bodyPr>
          <a:lstStyle/>
          <a:p>
            <a:pPr>
              <a:lnSpc>
                <a:spcPct val="150000"/>
              </a:lnSpc>
              <a:spcBef>
                <a:spcPts val="600"/>
              </a:spcBef>
            </a:pPr>
            <a:r>
              <a:rPr lang="en-US" altLang="zh-CN" sz="1400" dirty="0" smtClean="0"/>
              <a:t>Insert Into </a:t>
            </a:r>
            <a:r>
              <a:rPr lang="zh-CN" altLang="en-US" sz="1400" dirty="0" smtClean="0"/>
              <a:t>使用方式与 </a:t>
            </a:r>
            <a:r>
              <a:rPr lang="en-US" altLang="zh-CN" sz="1400" dirty="0"/>
              <a:t>MySQL</a:t>
            </a:r>
            <a:r>
              <a:rPr lang="en-US" altLang="zh-CN" sz="1400" dirty="0" smtClean="0"/>
              <a:t> </a:t>
            </a:r>
            <a:r>
              <a:rPr lang="zh-CN" altLang="en-US" sz="1400" dirty="0" smtClean="0"/>
              <a:t>等数据库中相似，所有的数据写入都是一个独立的导入作业，同步返回导入结果。</a:t>
            </a:r>
            <a:endParaRPr lang="en-US" altLang="zh-CN" sz="1400" dirty="0" smtClean="0"/>
          </a:p>
          <a:p>
            <a:pPr>
              <a:lnSpc>
                <a:spcPct val="130000"/>
              </a:lnSpc>
            </a:pPr>
            <a:endParaRPr lang="en-US" altLang="zh-CN" sz="1400" dirty="0" smtClean="0"/>
          </a:p>
          <a:p>
            <a:pPr>
              <a:lnSpc>
                <a:spcPct val="150000"/>
              </a:lnSpc>
            </a:pPr>
            <a:r>
              <a:rPr lang="zh-CN" altLang="en-US" sz="1400" dirty="0" smtClean="0"/>
              <a:t>主要</a:t>
            </a:r>
            <a:r>
              <a:rPr lang="zh-CN" altLang="en-US" sz="1400" dirty="0"/>
              <a:t>的 </a:t>
            </a:r>
            <a:r>
              <a:rPr lang="en-US" altLang="zh-CN" sz="1400" dirty="0"/>
              <a:t>Insert Into </a:t>
            </a:r>
            <a:r>
              <a:rPr lang="zh-CN" altLang="en-US" sz="1400" dirty="0"/>
              <a:t>命令包含以下两种</a:t>
            </a:r>
            <a:r>
              <a:rPr lang="zh-CN" altLang="en-US" sz="1400" dirty="0" smtClean="0"/>
              <a:t>；</a:t>
            </a:r>
            <a:endParaRPr lang="zh-CN" altLang="en-US" sz="1400" dirty="0"/>
          </a:p>
          <a:p>
            <a:pPr>
              <a:lnSpc>
                <a:spcPct val="150000"/>
              </a:lnSpc>
            </a:pPr>
            <a:r>
              <a:rPr lang="zh-CN" altLang="en-US" sz="1200" dirty="0" smtClean="0"/>
              <a:t>① 向 </a:t>
            </a:r>
            <a:r>
              <a:rPr lang="en-US" altLang="zh-CN" sz="1200" dirty="0"/>
              <a:t>`test` </a:t>
            </a:r>
            <a:r>
              <a:rPr lang="zh-CN" altLang="en-US" sz="1200" dirty="0"/>
              <a:t>表中导入一个查询语句结果，并指定 </a:t>
            </a:r>
            <a:r>
              <a:rPr lang="en-US" altLang="zh-CN" sz="1200" dirty="0"/>
              <a:t>partition </a:t>
            </a:r>
            <a:r>
              <a:rPr lang="zh-CN" altLang="en-US" sz="1200" dirty="0"/>
              <a:t>和 </a:t>
            </a:r>
            <a:r>
              <a:rPr lang="en-US" altLang="zh-CN" sz="1200" dirty="0"/>
              <a:t>label</a:t>
            </a:r>
          </a:p>
          <a:p>
            <a:pPr>
              <a:lnSpc>
                <a:spcPct val="150000"/>
              </a:lnSpc>
            </a:pPr>
            <a:r>
              <a:rPr lang="en-US" altLang="zh-CN" sz="1200" dirty="0" smtClean="0"/>
              <a:t>     INSERT </a:t>
            </a:r>
            <a:r>
              <a:rPr lang="en-US" altLang="zh-CN" sz="1200" dirty="0"/>
              <a:t>INTO test PARTITION(p1, p2) </a:t>
            </a:r>
            <a:r>
              <a:rPr lang="en-US" altLang="zh-CN" sz="1200" dirty="0">
                <a:solidFill>
                  <a:srgbClr val="C00000"/>
                </a:solidFill>
              </a:rPr>
              <a:t>WITH LABEL </a:t>
            </a:r>
            <a:r>
              <a:rPr lang="en-US" altLang="zh-CN" sz="1200" dirty="0" smtClean="0">
                <a:solidFill>
                  <a:srgbClr val="C00000"/>
                </a:solidFill>
              </a:rPr>
              <a:t>`label1` </a:t>
            </a:r>
            <a:r>
              <a:rPr lang="en-US" altLang="zh-CN" sz="1200" dirty="0" smtClean="0"/>
              <a:t>SELECT </a:t>
            </a:r>
            <a:r>
              <a:rPr lang="en-US" altLang="zh-CN" sz="1200" dirty="0"/>
              <a:t>* FROM </a:t>
            </a:r>
            <a:r>
              <a:rPr lang="en-US" altLang="zh-CN" sz="1200" dirty="0" smtClean="0"/>
              <a:t>test2;</a:t>
            </a:r>
          </a:p>
          <a:p>
            <a:pPr>
              <a:lnSpc>
                <a:spcPct val="150000"/>
              </a:lnSpc>
            </a:pPr>
            <a:r>
              <a:rPr lang="en-US" altLang="zh-CN" sz="1100" dirty="0"/>
              <a:t> </a:t>
            </a:r>
            <a:r>
              <a:rPr lang="en-US" altLang="zh-CN" sz="1100" dirty="0" smtClean="0"/>
              <a:t>     </a:t>
            </a:r>
            <a:r>
              <a:rPr lang="zh-CN" altLang="en-US" sz="1100" dirty="0" smtClean="0"/>
              <a:t>注：建议在导入语句中指定</a:t>
            </a:r>
            <a:r>
              <a:rPr lang="en-US" altLang="zh-CN" sz="1100" dirty="0" smtClean="0"/>
              <a:t>label</a:t>
            </a:r>
            <a:r>
              <a:rPr lang="zh-CN" altLang="en-US" sz="1100" dirty="0" smtClean="0"/>
              <a:t>，避免在执行过程中由于其他原因断开连接后无法得知数据是否导入成功</a:t>
            </a:r>
            <a:endParaRPr lang="en-US" altLang="zh-CN" sz="1100" dirty="0" smtClean="0"/>
          </a:p>
          <a:p>
            <a:pPr>
              <a:lnSpc>
                <a:spcPct val="150000"/>
              </a:lnSpc>
            </a:pPr>
            <a:r>
              <a:rPr lang="zh-CN" altLang="en-US" sz="1200" dirty="0" smtClean="0"/>
              <a:t>② 向</a:t>
            </a:r>
            <a:r>
              <a:rPr lang="en-US" altLang="zh-CN" sz="1200" dirty="0"/>
              <a:t>`test`</a:t>
            </a:r>
            <a:r>
              <a:rPr lang="zh-CN" altLang="en-US" sz="1200" dirty="0"/>
              <a:t>表中一次性导入多行</a:t>
            </a:r>
            <a:r>
              <a:rPr lang="zh-CN" altLang="en-US" sz="1200" dirty="0" smtClean="0"/>
              <a:t>数据</a:t>
            </a:r>
            <a:endParaRPr lang="en-US" altLang="zh-CN" sz="1200" dirty="0" smtClean="0"/>
          </a:p>
          <a:p>
            <a:pPr>
              <a:lnSpc>
                <a:spcPct val="150000"/>
              </a:lnSpc>
            </a:pPr>
            <a:r>
              <a:rPr lang="en-US" altLang="zh-CN" sz="1200" dirty="0"/>
              <a:t>  </a:t>
            </a:r>
            <a:r>
              <a:rPr lang="en-US" altLang="zh-CN" sz="1200" dirty="0" smtClean="0"/>
              <a:t>   INSERT </a:t>
            </a:r>
            <a:r>
              <a:rPr lang="en-US" altLang="zh-CN" sz="1200" dirty="0"/>
              <a:t>INTO test (c1, c2) VALUES (1, 2), (3, 2 * 2</a:t>
            </a:r>
            <a:r>
              <a:rPr lang="en-US" altLang="zh-CN" sz="1200" dirty="0" smtClean="0"/>
              <a:t>);</a:t>
            </a:r>
          </a:p>
          <a:p>
            <a:pPr>
              <a:lnSpc>
                <a:spcPct val="150000"/>
              </a:lnSpc>
            </a:pPr>
            <a:endParaRPr lang="en-US" altLang="zh-CN" sz="1200" dirty="0"/>
          </a:p>
          <a:p>
            <a:pPr marL="171450" indent="-171450">
              <a:lnSpc>
                <a:spcPct val="150000"/>
              </a:lnSpc>
              <a:buFont typeface="Wingdings" panose="05000000000000000000" pitchFamily="2" charset="2"/>
              <a:buChar char="u"/>
            </a:pPr>
            <a:r>
              <a:rPr lang="zh-CN" altLang="en-US" sz="1400" dirty="0" smtClean="0"/>
              <a:t> 适用场景：</a:t>
            </a:r>
            <a:endParaRPr lang="en-US" altLang="zh-CN" sz="1400" dirty="0" smtClean="0"/>
          </a:p>
          <a:p>
            <a:pPr>
              <a:lnSpc>
                <a:spcPct val="150000"/>
              </a:lnSpc>
            </a:pPr>
            <a:r>
              <a:rPr lang="en-US" altLang="zh-CN" sz="1200" dirty="0" smtClean="0"/>
              <a:t>- </a:t>
            </a:r>
            <a:r>
              <a:rPr lang="zh-CN" altLang="en-US" sz="1200" dirty="0" smtClean="0"/>
              <a:t>使用 </a:t>
            </a:r>
            <a:r>
              <a:rPr lang="en-US" altLang="zh-CN" sz="1200" dirty="0"/>
              <a:t>INSERT INTO </a:t>
            </a:r>
            <a:r>
              <a:rPr lang="en-US" altLang="zh-CN" sz="1200" dirty="0" smtClean="0"/>
              <a:t>VALUS </a:t>
            </a:r>
          </a:p>
          <a:p>
            <a:pPr>
              <a:lnSpc>
                <a:spcPct val="150000"/>
              </a:lnSpc>
            </a:pPr>
            <a:r>
              <a:rPr lang="en-US" altLang="zh-CN" sz="1200" dirty="0"/>
              <a:t> </a:t>
            </a:r>
            <a:r>
              <a:rPr lang="en-US" altLang="zh-CN" sz="1200" dirty="0" smtClean="0"/>
              <a:t>      - </a:t>
            </a:r>
            <a:r>
              <a:rPr lang="zh-CN" altLang="en-US" sz="1200" dirty="0" smtClean="0"/>
              <a:t>仅适合导</a:t>
            </a:r>
            <a:r>
              <a:rPr lang="zh-CN" altLang="en-US" sz="1200" dirty="0"/>
              <a:t>入</a:t>
            </a:r>
            <a:r>
              <a:rPr lang="zh-CN" altLang="en-US" sz="1200" b="1" dirty="0">
                <a:solidFill>
                  <a:srgbClr val="C00000"/>
                </a:solidFill>
              </a:rPr>
              <a:t>几条测试数据</a:t>
            </a:r>
            <a:r>
              <a:rPr lang="zh-CN" altLang="en-US" sz="1200" dirty="0"/>
              <a:t>！！！！！！！，验证一下 </a:t>
            </a:r>
            <a:r>
              <a:rPr lang="en-US" altLang="zh-CN" sz="1200" dirty="0" err="1" smtClean="0"/>
              <a:t>StarRocks</a:t>
            </a:r>
            <a:r>
              <a:rPr lang="en-US" altLang="zh-CN" sz="1200" dirty="0" smtClean="0"/>
              <a:t> </a:t>
            </a:r>
            <a:r>
              <a:rPr lang="zh-CN" altLang="en-US" sz="1200" dirty="0"/>
              <a:t>系统的</a:t>
            </a:r>
            <a:r>
              <a:rPr lang="zh-CN" altLang="en-US" sz="1200" dirty="0" smtClean="0"/>
              <a:t>功能</a:t>
            </a:r>
            <a:endParaRPr lang="en-US" altLang="zh-CN" sz="1200" dirty="0" smtClean="0"/>
          </a:p>
          <a:p>
            <a:pPr>
              <a:lnSpc>
                <a:spcPct val="150000"/>
              </a:lnSpc>
            </a:pPr>
            <a:r>
              <a:rPr lang="en-US" altLang="zh-CN" sz="1200" dirty="0" smtClean="0"/>
              <a:t>       - </a:t>
            </a:r>
            <a:r>
              <a:rPr lang="zh-CN" altLang="en-US" sz="1200" dirty="0" smtClean="0"/>
              <a:t>生产</a:t>
            </a:r>
            <a:r>
              <a:rPr lang="zh-CN" altLang="en-US" sz="1200" dirty="0"/>
              <a:t>环境</a:t>
            </a:r>
            <a:r>
              <a:rPr lang="zh-CN" altLang="en-US" sz="1200" b="1" dirty="0">
                <a:solidFill>
                  <a:srgbClr val="C00000"/>
                </a:solidFill>
              </a:rPr>
              <a:t>不可以</a:t>
            </a:r>
            <a:r>
              <a:rPr lang="zh-CN" altLang="en-US" sz="1200" dirty="0"/>
              <a:t>使用</a:t>
            </a:r>
            <a:r>
              <a:rPr lang="en-US" altLang="zh-CN" sz="1200" dirty="0"/>
              <a:t>insert into</a:t>
            </a:r>
            <a:r>
              <a:rPr lang="zh-CN" altLang="en-US" sz="1200" dirty="0"/>
              <a:t>和单条</a:t>
            </a:r>
            <a:r>
              <a:rPr lang="en-US" altLang="zh-CN" sz="1200" dirty="0"/>
              <a:t>delete</a:t>
            </a:r>
            <a:r>
              <a:rPr lang="zh-CN" altLang="en-US" sz="1200" dirty="0"/>
              <a:t>语句</a:t>
            </a:r>
            <a:endParaRPr lang="en-US" altLang="zh-CN" sz="1200" dirty="0" smtClean="0"/>
          </a:p>
          <a:p>
            <a:pPr marL="171450" indent="-171450">
              <a:lnSpc>
                <a:spcPct val="150000"/>
              </a:lnSpc>
              <a:buFontTx/>
              <a:buChar char="-"/>
            </a:pPr>
            <a:r>
              <a:rPr lang="zh-CN" altLang="en-US" sz="1200" dirty="0" smtClean="0"/>
              <a:t>使用 </a:t>
            </a:r>
            <a:r>
              <a:rPr lang="en-US" altLang="zh-CN" sz="1200" dirty="0"/>
              <a:t>INSERT INTO </a:t>
            </a:r>
            <a:r>
              <a:rPr lang="en-US" altLang="zh-CN" sz="1200" dirty="0" smtClean="0"/>
              <a:t>SELECT</a:t>
            </a:r>
          </a:p>
          <a:p>
            <a:pPr>
              <a:lnSpc>
                <a:spcPct val="150000"/>
              </a:lnSpc>
            </a:pPr>
            <a:r>
              <a:rPr lang="en-US" altLang="zh-CN" sz="1200" dirty="0" smtClean="0"/>
              <a:t>       - </a:t>
            </a:r>
            <a:r>
              <a:rPr lang="zh-CN" altLang="en-US" sz="1200" dirty="0" smtClean="0"/>
              <a:t>将</a:t>
            </a:r>
            <a:r>
              <a:rPr lang="en-US" altLang="zh-CN" sz="1200" dirty="0" err="1" smtClean="0"/>
              <a:t>StarRocks</a:t>
            </a:r>
            <a:r>
              <a:rPr lang="zh-CN" altLang="en-US" sz="1200" dirty="0" smtClean="0"/>
              <a:t>表</a:t>
            </a:r>
            <a:r>
              <a:rPr lang="zh-CN" altLang="en-US" sz="1200" dirty="0"/>
              <a:t>中的数据进行 </a:t>
            </a:r>
            <a:r>
              <a:rPr lang="en-US" altLang="zh-CN" sz="1200" dirty="0"/>
              <a:t>ETL </a:t>
            </a:r>
            <a:r>
              <a:rPr lang="zh-CN" altLang="en-US" sz="1200" dirty="0"/>
              <a:t>转换并导入到一个新的 </a:t>
            </a:r>
            <a:r>
              <a:rPr lang="en-US" altLang="zh-CN" sz="1200" dirty="0" err="1"/>
              <a:t>StarRocks</a:t>
            </a:r>
            <a:r>
              <a:rPr lang="en-US" altLang="zh-CN" sz="1200" dirty="0" smtClean="0"/>
              <a:t> </a:t>
            </a:r>
            <a:r>
              <a:rPr lang="zh-CN" altLang="en-US" sz="1200" dirty="0"/>
              <a:t>表</a:t>
            </a:r>
            <a:r>
              <a:rPr lang="zh-CN" altLang="en-US" sz="1200" dirty="0" smtClean="0"/>
              <a:t>中</a:t>
            </a:r>
            <a:endParaRPr lang="en-US" altLang="zh-CN" sz="1200" dirty="0" smtClean="0"/>
          </a:p>
          <a:p>
            <a:pPr>
              <a:lnSpc>
                <a:spcPct val="150000"/>
              </a:lnSpc>
            </a:pPr>
            <a:r>
              <a:rPr lang="en-US" altLang="zh-CN" sz="1200" dirty="0"/>
              <a:t> </a:t>
            </a:r>
            <a:r>
              <a:rPr lang="en-US" altLang="zh-CN" sz="1200" dirty="0" smtClean="0"/>
              <a:t>      - </a:t>
            </a:r>
            <a:r>
              <a:rPr lang="zh-CN" altLang="en-US" sz="1200" dirty="0" smtClean="0"/>
              <a:t>将</a:t>
            </a:r>
            <a:r>
              <a:rPr lang="en-US" altLang="zh-CN" sz="1200" dirty="0" smtClean="0"/>
              <a:t>MySQL</a:t>
            </a:r>
            <a:r>
              <a:rPr lang="zh-CN" altLang="en-US" sz="1200" dirty="0" smtClean="0"/>
              <a:t>外表中的数据导入到</a:t>
            </a:r>
            <a:r>
              <a:rPr lang="en-US" altLang="zh-CN" sz="1200" dirty="0" err="1" smtClean="0"/>
              <a:t>StarRocks</a:t>
            </a:r>
            <a:r>
              <a:rPr lang="zh-CN" altLang="en-US" sz="1200" dirty="0" smtClean="0"/>
              <a:t>中</a:t>
            </a:r>
            <a:endParaRPr lang="en-US" altLang="zh-CN" sz="1200" dirty="0" smtClean="0"/>
          </a:p>
          <a:p>
            <a:pPr>
              <a:lnSpc>
                <a:spcPct val="130000"/>
              </a:lnSpc>
            </a:pPr>
            <a:r>
              <a:rPr lang="zh-CN" altLang="en-US" sz="1200" dirty="0"/>
              <a:t>注：默认严格</a:t>
            </a:r>
            <a:r>
              <a:rPr lang="zh-CN" altLang="en-US" sz="1200" dirty="0" smtClean="0"/>
              <a:t>过滤，即有错误数据，整个导入失败。</a:t>
            </a:r>
            <a:endParaRPr lang="en-US" altLang="zh-CN" sz="1200" dirty="0"/>
          </a:p>
          <a:p>
            <a:pPr>
              <a:lnSpc>
                <a:spcPct val="130000"/>
              </a:lnSpc>
            </a:pPr>
            <a:endParaRPr lang="en-US" altLang="zh-CN" sz="1200" dirty="0" smtClean="0"/>
          </a:p>
          <a:p>
            <a:pPr>
              <a:lnSpc>
                <a:spcPct val="130000"/>
              </a:lnSpc>
            </a:pPr>
            <a:endParaRPr lang="en-US" altLang="zh-CN" sz="1200" dirty="0" smtClean="0"/>
          </a:p>
        </p:txBody>
      </p:sp>
    </p:spTree>
    <p:extLst>
      <p:ext uri="{BB962C8B-B14F-4D97-AF65-F5344CB8AC3E}">
        <p14:creationId xmlns:p14="http://schemas.microsoft.com/office/powerpoint/2010/main" val="1878978266"/>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、导入数据 </a:t>
            </a:r>
            <a:r>
              <a:rPr lang="en-US" altLang="zh-CN" dirty="0" smtClean="0"/>
              <a:t>– Insert Into</a:t>
            </a:r>
            <a:endParaRPr lang="zh-CN" altLang="en-US" dirty="0"/>
          </a:p>
        </p:txBody>
      </p:sp>
      <p:sp>
        <p:nvSpPr>
          <p:cNvPr id="4" name="矩形 3"/>
          <p:cNvSpPr/>
          <p:nvPr/>
        </p:nvSpPr>
        <p:spPr>
          <a:xfrm>
            <a:off x="838876" y="978737"/>
            <a:ext cx="10844138" cy="682816"/>
          </a:xfrm>
          <a:prstGeom prst="rect">
            <a:avLst/>
          </a:prstGeom>
        </p:spPr>
        <p:txBody>
          <a:bodyPr wrap="square">
            <a:spAutoFit/>
          </a:bodyPr>
          <a:lstStyle/>
          <a:p>
            <a:pPr marL="285750" indent="-285750">
              <a:lnSpc>
                <a:spcPct val="150000"/>
              </a:lnSpc>
              <a:spcBef>
                <a:spcPts val="600"/>
              </a:spcBef>
              <a:buFont typeface="Wingdings" panose="05000000000000000000" pitchFamily="2" charset="2"/>
              <a:buChar char="u"/>
            </a:pPr>
            <a:r>
              <a:rPr lang="en-US" altLang="zh-CN" sz="1600" dirty="0" smtClean="0"/>
              <a:t>Insert Into </a:t>
            </a:r>
            <a:r>
              <a:rPr lang="zh-CN" altLang="en-US" sz="1600" dirty="0" smtClean="0"/>
              <a:t>常见问题</a:t>
            </a:r>
            <a:endParaRPr lang="en-US" altLang="zh-CN" sz="1600" dirty="0" smtClean="0"/>
          </a:p>
          <a:p>
            <a:pPr>
              <a:lnSpc>
                <a:spcPct val="130000"/>
              </a:lnSpc>
            </a:pPr>
            <a:endParaRPr lang="en-US" altLang="zh-CN" sz="1200" dirty="0" smtClean="0"/>
          </a:p>
        </p:txBody>
      </p:sp>
      <p:pic>
        <p:nvPicPr>
          <p:cNvPr id="5" name="图片 4"/>
          <p:cNvPicPr>
            <a:picLocks noChangeAspect="1"/>
          </p:cNvPicPr>
          <p:nvPr/>
        </p:nvPicPr>
        <p:blipFill rotWithShape="1">
          <a:blip r:embed="rId2"/>
          <a:srcRect t="6086"/>
          <a:stretch/>
        </p:blipFill>
        <p:spPr>
          <a:xfrm>
            <a:off x="1046798" y="1455938"/>
            <a:ext cx="9419136" cy="5016966"/>
          </a:xfrm>
          <a:prstGeom prst="rect">
            <a:avLst/>
          </a:prstGeom>
        </p:spPr>
      </p:pic>
      <p:sp>
        <p:nvSpPr>
          <p:cNvPr id="3" name="文本框 2"/>
          <p:cNvSpPr txBox="1"/>
          <p:nvPr/>
        </p:nvSpPr>
        <p:spPr>
          <a:xfrm>
            <a:off x="4598633" y="3373515"/>
            <a:ext cx="6075223" cy="307777"/>
          </a:xfrm>
          <a:prstGeom prst="rect">
            <a:avLst/>
          </a:prstGeom>
          <a:noFill/>
        </p:spPr>
        <p:txBody>
          <a:bodyPr wrap="square" rtlCol="0">
            <a:spAutoFit/>
          </a:bodyPr>
          <a:lstStyle/>
          <a:p>
            <a:r>
              <a:rPr lang="zh-CN" altLang="en-US" sz="1400" dirty="0" smtClean="0"/>
              <a:t>需同步设置查询单条</a:t>
            </a:r>
            <a:r>
              <a:rPr lang="en-US" altLang="zh-CN" sz="1400" dirty="0" err="1" smtClean="0"/>
              <a:t>sql</a:t>
            </a:r>
            <a:r>
              <a:rPr lang="zh-CN" altLang="en-US" sz="1400" dirty="0" smtClean="0"/>
              <a:t>查询超时时间 </a:t>
            </a:r>
            <a:r>
              <a:rPr lang="en-US" altLang="zh-CN" sz="1400" b="1" dirty="0" smtClean="0"/>
              <a:t>set</a:t>
            </a:r>
            <a:r>
              <a:rPr lang="zh-CN" altLang="en-US" sz="1400" b="1" dirty="0" smtClean="0"/>
              <a:t> </a:t>
            </a:r>
            <a:r>
              <a:rPr lang="en-US" altLang="zh-CN" sz="1400" b="1" dirty="0" err="1" smtClean="0"/>
              <a:t>query_timeout</a:t>
            </a:r>
            <a:r>
              <a:rPr lang="en-US" altLang="zh-CN" sz="1400" b="1" dirty="0" smtClean="0"/>
              <a:t>=xxx</a:t>
            </a:r>
            <a:r>
              <a:rPr lang="en-US" altLang="zh-CN" sz="1400" dirty="0" smtClean="0"/>
              <a:t>  (</a:t>
            </a:r>
            <a:r>
              <a:rPr lang="zh-CN" altLang="en-US" sz="1400" dirty="0" smtClean="0"/>
              <a:t>单位：秒</a:t>
            </a:r>
            <a:r>
              <a:rPr lang="en-US" altLang="zh-CN" sz="1400" dirty="0" smtClean="0"/>
              <a:t>)</a:t>
            </a:r>
            <a:r>
              <a:rPr lang="en-US" altLang="zh-CN" sz="1400" dirty="0"/>
              <a:t> </a:t>
            </a:r>
            <a:endParaRPr lang="zh-CN" altLang="en-US" sz="1400" dirty="0"/>
          </a:p>
        </p:txBody>
      </p:sp>
    </p:spTree>
    <p:extLst>
      <p:ext uri="{BB962C8B-B14F-4D97-AF65-F5344CB8AC3E}">
        <p14:creationId xmlns:p14="http://schemas.microsoft.com/office/powerpoint/2010/main" val="639147921"/>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Doris</a:t>
            </a:r>
            <a:r>
              <a:rPr lang="zh-CN" altLang="en-US" dirty="0" smtClean="0"/>
              <a:t>场景</a:t>
            </a:r>
            <a:r>
              <a:rPr lang="en-US" altLang="zh-CN" dirty="0"/>
              <a:t> </a:t>
            </a:r>
            <a:r>
              <a:rPr lang="en-US" altLang="zh-CN" dirty="0" smtClean="0"/>
              <a:t>-- ROLAP</a:t>
            </a:r>
            <a:endParaRPr lang="zh-CN" altLang="en-US" dirty="0"/>
          </a:p>
        </p:txBody>
      </p:sp>
      <p:pic>
        <p:nvPicPr>
          <p:cNvPr id="12" name="Picture 2" descr="http://p0.itc.cn/images01/20200807/d71722d2ee664f61a2e6d40ecbab229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566" y="767248"/>
            <a:ext cx="11061258" cy="601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359204"/>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、导入数据 </a:t>
            </a:r>
            <a:r>
              <a:rPr lang="en-US" altLang="zh-CN" dirty="0" smtClean="0"/>
              <a:t>– </a:t>
            </a:r>
            <a:r>
              <a:rPr lang="zh-CN" altLang="en-US" dirty="0" smtClean="0"/>
              <a:t>数据转换</a:t>
            </a:r>
            <a:endParaRPr lang="zh-CN" altLang="en-US" dirty="0"/>
          </a:p>
        </p:txBody>
      </p:sp>
      <p:sp>
        <p:nvSpPr>
          <p:cNvPr id="4" name="矩形 3"/>
          <p:cNvSpPr/>
          <p:nvPr/>
        </p:nvSpPr>
        <p:spPr>
          <a:xfrm>
            <a:off x="838876" y="978737"/>
            <a:ext cx="10844138" cy="932563"/>
          </a:xfrm>
          <a:prstGeom prst="rect">
            <a:avLst/>
          </a:prstGeom>
        </p:spPr>
        <p:txBody>
          <a:bodyPr wrap="square">
            <a:spAutoFit/>
          </a:bodyPr>
          <a:lstStyle/>
          <a:p>
            <a:pPr>
              <a:lnSpc>
                <a:spcPct val="130000"/>
              </a:lnSpc>
            </a:pPr>
            <a:r>
              <a:rPr lang="zh-CN" altLang="en-US" sz="1400" dirty="0" smtClean="0"/>
              <a:t>场景：</a:t>
            </a:r>
            <a:r>
              <a:rPr lang="en-US" altLang="zh-CN" sz="1400" dirty="0" smtClean="0"/>
              <a:t>1. </a:t>
            </a:r>
            <a:r>
              <a:rPr lang="zh-CN" altLang="en-US" sz="1400" dirty="0" smtClean="0"/>
              <a:t>只需要导入数据源中的部分列或部分行</a:t>
            </a:r>
            <a:endParaRPr lang="en-US" altLang="zh-CN" sz="1400" dirty="0" smtClean="0"/>
          </a:p>
          <a:p>
            <a:pPr>
              <a:lnSpc>
                <a:spcPct val="130000"/>
              </a:lnSpc>
            </a:pPr>
            <a:r>
              <a:rPr lang="en-US" altLang="zh-CN" sz="1400" dirty="0" smtClean="0"/>
              <a:t>           2. </a:t>
            </a:r>
            <a:r>
              <a:rPr lang="zh-CN" altLang="en-US" sz="1400" dirty="0" smtClean="0"/>
              <a:t>数据源中的</a:t>
            </a:r>
            <a:r>
              <a:rPr lang="zh-CN" altLang="en-US" sz="1400" dirty="0"/>
              <a:t>部分</a:t>
            </a:r>
            <a:r>
              <a:rPr lang="zh-CN" altLang="en-US" sz="1400" dirty="0" smtClean="0"/>
              <a:t>数据需要进行转换后导入到</a:t>
            </a:r>
            <a:r>
              <a:rPr lang="en-US" altLang="zh-CN" sz="1400" dirty="0" err="1" smtClean="0"/>
              <a:t>StarRocks</a:t>
            </a:r>
            <a:endParaRPr lang="en-US" altLang="zh-CN" sz="1400" dirty="0" smtClean="0"/>
          </a:p>
          <a:p>
            <a:pPr>
              <a:lnSpc>
                <a:spcPct val="130000"/>
              </a:lnSpc>
            </a:pPr>
            <a:r>
              <a:rPr lang="en-US" altLang="zh-CN" sz="1400" dirty="0"/>
              <a:t> </a:t>
            </a:r>
            <a:r>
              <a:rPr lang="en-US" altLang="zh-CN" sz="1400" dirty="0" smtClean="0"/>
              <a:t>          3. </a:t>
            </a:r>
            <a:r>
              <a:rPr lang="zh-CN" altLang="en-US" sz="1400" dirty="0" smtClean="0"/>
              <a:t>原始数据</a:t>
            </a:r>
            <a:r>
              <a:rPr lang="zh-CN" altLang="en-US" sz="1400" dirty="0"/>
              <a:t>仅有几列，</a:t>
            </a:r>
            <a:r>
              <a:rPr lang="zh-CN" altLang="en-US" sz="1400" dirty="0" smtClean="0"/>
              <a:t>而</a:t>
            </a:r>
            <a:r>
              <a:rPr lang="en-US" altLang="zh-CN" sz="1400" dirty="0" err="1"/>
              <a:t>StarRocks</a:t>
            </a:r>
            <a:r>
              <a:rPr lang="zh-CN" altLang="en-US" sz="1400" dirty="0" smtClean="0"/>
              <a:t>表</a:t>
            </a:r>
            <a:r>
              <a:rPr lang="zh-CN" altLang="en-US" sz="1400" dirty="0"/>
              <a:t>中列值可以通过对原始数据变换</a:t>
            </a:r>
            <a:r>
              <a:rPr lang="zh-CN" altLang="en-US" sz="1400" dirty="0" smtClean="0"/>
              <a:t>得到</a:t>
            </a:r>
            <a:r>
              <a:rPr lang="en-US" altLang="zh-CN" sz="1200" dirty="0" smtClean="0"/>
              <a:t>          </a:t>
            </a:r>
          </a:p>
        </p:txBody>
      </p:sp>
      <p:sp>
        <p:nvSpPr>
          <p:cNvPr id="6" name="矩形 5"/>
          <p:cNvSpPr/>
          <p:nvPr/>
        </p:nvSpPr>
        <p:spPr>
          <a:xfrm>
            <a:off x="1554945" y="1911300"/>
            <a:ext cx="9991881" cy="1061829"/>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400" dirty="0"/>
              <a:t>数据转换</a:t>
            </a:r>
            <a:r>
              <a:rPr lang="en-US" altLang="zh-CN" sz="1400" dirty="0"/>
              <a:t>/</a:t>
            </a:r>
            <a:r>
              <a:rPr lang="zh-CN" altLang="en-US" sz="1400" dirty="0"/>
              <a:t>生成衍生</a:t>
            </a:r>
            <a:r>
              <a:rPr lang="zh-CN" altLang="en-US" sz="1400" dirty="0" smtClean="0"/>
              <a:t>列：</a:t>
            </a:r>
            <a:endParaRPr lang="en-US" altLang="zh-CN" sz="1400" dirty="0"/>
          </a:p>
          <a:p>
            <a:pPr>
              <a:lnSpc>
                <a:spcPct val="150000"/>
              </a:lnSpc>
            </a:pPr>
            <a:r>
              <a:rPr lang="zh-CN" altLang="en-US" sz="1400" dirty="0" smtClean="0"/>
              <a:t>原始数据</a:t>
            </a:r>
            <a:r>
              <a:rPr lang="zh-CN" altLang="en-US" sz="1400" dirty="0"/>
              <a:t>仅有日期，doris表中有date、year、month、day字段。</a:t>
            </a:r>
          </a:p>
          <a:p>
            <a:pPr>
              <a:lnSpc>
                <a:spcPct val="150000"/>
              </a:lnSpc>
            </a:pPr>
            <a:endParaRPr lang="zh-CN" altLang="en-US" sz="1400" dirty="0"/>
          </a:p>
        </p:txBody>
      </p:sp>
      <p:pic>
        <p:nvPicPr>
          <p:cNvPr id="9" name="图片 8"/>
          <p:cNvPicPr>
            <a:picLocks noChangeAspect="1"/>
          </p:cNvPicPr>
          <p:nvPr/>
        </p:nvPicPr>
        <p:blipFill>
          <a:blip r:embed="rId2"/>
          <a:stretch>
            <a:fillRect/>
          </a:stretch>
        </p:blipFill>
        <p:spPr>
          <a:xfrm>
            <a:off x="1640700" y="2658570"/>
            <a:ext cx="6896698" cy="1958510"/>
          </a:xfrm>
          <a:prstGeom prst="rect">
            <a:avLst/>
          </a:prstGeom>
        </p:spPr>
      </p:pic>
      <p:pic>
        <p:nvPicPr>
          <p:cNvPr id="10" name="图片 9"/>
          <p:cNvPicPr>
            <a:picLocks noChangeAspect="1"/>
          </p:cNvPicPr>
          <p:nvPr/>
        </p:nvPicPr>
        <p:blipFill>
          <a:blip r:embed="rId3"/>
          <a:stretch>
            <a:fillRect/>
          </a:stretch>
        </p:blipFill>
        <p:spPr>
          <a:xfrm>
            <a:off x="1640700" y="4876080"/>
            <a:ext cx="5982218" cy="1493649"/>
          </a:xfrm>
          <a:prstGeom prst="rect">
            <a:avLst/>
          </a:prstGeom>
        </p:spPr>
      </p:pic>
    </p:spTree>
    <p:extLst>
      <p:ext uri="{BB962C8B-B14F-4D97-AF65-F5344CB8AC3E}">
        <p14:creationId xmlns:p14="http://schemas.microsoft.com/office/powerpoint/2010/main" val="2975775199"/>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4101" y="950892"/>
            <a:ext cx="2736772" cy="1263125"/>
          </a:xfrm>
          <a:prstGeom prst="rect">
            <a:avLst/>
          </a:prstGeom>
        </p:spPr>
      </p:pic>
      <p:sp>
        <p:nvSpPr>
          <p:cNvPr id="17" name="矩形 16"/>
          <p:cNvSpPr/>
          <p:nvPr/>
        </p:nvSpPr>
        <p:spPr>
          <a:xfrm>
            <a:off x="599469" y="1079241"/>
            <a:ext cx="8300358" cy="1006429"/>
          </a:xfrm>
          <a:prstGeom prst="rect">
            <a:avLst/>
          </a:prstGeom>
        </p:spPr>
        <p:txBody>
          <a:bodyPr wrap="square">
            <a:spAutoFit/>
          </a:bodyPr>
          <a:lstStyle/>
          <a:p>
            <a:pPr marL="285750" indent="-285750">
              <a:spcAft>
                <a:spcPts val="600"/>
              </a:spcAft>
              <a:buFont typeface="Wingdings" panose="05000000000000000000" pitchFamily="2" charset="2"/>
              <a:buChar char="p"/>
            </a:pPr>
            <a:r>
              <a:rPr lang="zh-CN" altLang="en-US" b="1" dirty="0">
                <a:solidFill>
                  <a:srgbClr val="2C3E50"/>
                </a:solidFill>
                <a:latin typeface="-apple-system"/>
              </a:rPr>
              <a:t>内存</a:t>
            </a:r>
            <a:r>
              <a:rPr lang="zh-CN" altLang="en-US" b="1" dirty="0" smtClean="0">
                <a:solidFill>
                  <a:srgbClr val="2C3E50"/>
                </a:solidFill>
                <a:latin typeface="-apple-system"/>
              </a:rPr>
              <a:t>限制</a:t>
            </a:r>
            <a:endParaRPr lang="en-US" altLang="zh-CN" b="1" dirty="0" smtClean="0">
              <a:solidFill>
                <a:srgbClr val="2C3E50"/>
              </a:solidFill>
              <a:latin typeface="-apple-system"/>
            </a:endParaRPr>
          </a:p>
          <a:p>
            <a:pPr>
              <a:lnSpc>
                <a:spcPct val="130000"/>
              </a:lnSpc>
            </a:pPr>
            <a:r>
              <a:rPr lang="zh-CN" altLang="en-US" sz="1400" dirty="0" smtClean="0"/>
              <a:t>     一</a:t>
            </a:r>
            <a:r>
              <a:rPr lang="zh-CN" altLang="en-US" sz="1400" dirty="0"/>
              <a:t>个查询任务，在单个 BE 节点上默认使用不超过 2GB 内存</a:t>
            </a:r>
            <a:r>
              <a:rPr lang="zh-CN" altLang="en-US" sz="1400" dirty="0" smtClean="0"/>
              <a:t>。</a:t>
            </a:r>
            <a:endParaRPr lang="en-US" altLang="zh-CN" sz="1400" dirty="0" smtClean="0"/>
          </a:p>
          <a:p>
            <a:pPr>
              <a:lnSpc>
                <a:spcPct val="130000"/>
              </a:lnSpc>
            </a:pPr>
            <a:r>
              <a:rPr lang="zh-CN" altLang="en-US" sz="1400" dirty="0" smtClean="0"/>
              <a:t>     在</a:t>
            </a:r>
            <a:r>
              <a:rPr lang="zh-CN" altLang="en-US" sz="1400" dirty="0"/>
              <a:t>使用时，如果发现报 Memory limit exceeded 错误，一般是超过内存限制了</a:t>
            </a:r>
            <a:r>
              <a:rPr lang="zh-CN" altLang="en-US" sz="1400" dirty="0" smtClean="0"/>
              <a:t>。</a:t>
            </a:r>
            <a:endParaRPr lang="zh-CN" altLang="en-US" sz="1400" dirty="0"/>
          </a:p>
        </p:txBody>
      </p:sp>
      <p:sp>
        <p:nvSpPr>
          <p:cNvPr id="18" name="矩形 17"/>
          <p:cNvSpPr/>
          <p:nvPr/>
        </p:nvSpPr>
        <p:spPr>
          <a:xfrm>
            <a:off x="641279" y="2186591"/>
            <a:ext cx="9039958" cy="1286506"/>
          </a:xfrm>
          <a:prstGeom prst="rect">
            <a:avLst/>
          </a:prstGeom>
        </p:spPr>
        <p:txBody>
          <a:bodyPr wrap="square">
            <a:spAutoFit/>
          </a:bodyPr>
          <a:lstStyle/>
          <a:p>
            <a:pPr marL="285750" indent="-285750">
              <a:spcAft>
                <a:spcPts val="600"/>
              </a:spcAft>
              <a:buFont typeface="Wingdings" panose="05000000000000000000" pitchFamily="2" charset="2"/>
              <a:buChar char="p"/>
            </a:pPr>
            <a:r>
              <a:rPr lang="zh-CN" altLang="en-US" b="1" dirty="0">
                <a:solidFill>
                  <a:srgbClr val="2C3E50"/>
                </a:solidFill>
                <a:latin typeface="-apple-system"/>
              </a:rPr>
              <a:t>查询</a:t>
            </a:r>
            <a:r>
              <a:rPr lang="zh-CN" altLang="en-US" b="1" dirty="0" smtClean="0">
                <a:solidFill>
                  <a:srgbClr val="2C3E50"/>
                </a:solidFill>
                <a:latin typeface="-apple-system"/>
              </a:rPr>
              <a:t>超时</a:t>
            </a:r>
            <a:endParaRPr lang="en-US" altLang="zh-CN" b="1" dirty="0" smtClean="0">
              <a:solidFill>
                <a:srgbClr val="2C3E50"/>
              </a:solidFill>
              <a:latin typeface="-apple-system"/>
            </a:endParaRPr>
          </a:p>
          <a:p>
            <a:pPr>
              <a:lnSpc>
                <a:spcPct val="130000"/>
              </a:lnSpc>
            </a:pPr>
            <a:r>
              <a:rPr lang="zh-CN" altLang="en-US" sz="1400" dirty="0" smtClean="0"/>
              <a:t>     默认</a:t>
            </a:r>
            <a:r>
              <a:rPr lang="zh-CN" altLang="en-US" sz="1400" dirty="0"/>
              <a:t>查询</a:t>
            </a:r>
            <a:r>
              <a:rPr lang="zh-CN" altLang="en-US" sz="1400" dirty="0" smtClean="0"/>
              <a:t>时间为</a:t>
            </a:r>
            <a:r>
              <a:rPr lang="zh-CN" altLang="en-US" sz="1400" dirty="0"/>
              <a:t>最长为 300 秒，如果一个查询在 300 秒内没有完成，</a:t>
            </a:r>
            <a:r>
              <a:rPr lang="zh-CN" altLang="en-US" sz="1400" dirty="0" smtClean="0"/>
              <a:t>则会被系统 </a:t>
            </a:r>
            <a:r>
              <a:rPr lang="zh-CN" altLang="en-US" sz="1400" dirty="0"/>
              <a:t>cancel 掉</a:t>
            </a:r>
            <a:r>
              <a:rPr lang="zh-CN" altLang="en-US" sz="1400" dirty="0" smtClean="0"/>
              <a:t>。</a:t>
            </a:r>
            <a:endParaRPr lang="en-US" altLang="zh-CN" sz="1400" dirty="0" smtClean="0"/>
          </a:p>
          <a:p>
            <a:pPr>
              <a:lnSpc>
                <a:spcPct val="130000"/>
              </a:lnSpc>
            </a:pPr>
            <a:r>
              <a:rPr lang="zh-CN" altLang="en-US" sz="1400" dirty="0" smtClean="0"/>
              <a:t>     可设置当前连接的查询超时时间 </a:t>
            </a:r>
            <a:r>
              <a:rPr lang="en-US" altLang="zh-CN" sz="1400" dirty="0" smtClean="0"/>
              <a:t>SET </a:t>
            </a:r>
            <a:r>
              <a:rPr lang="en-US" altLang="zh-CN" sz="1400" dirty="0" err="1"/>
              <a:t>query_timeout</a:t>
            </a:r>
            <a:r>
              <a:rPr lang="en-US" altLang="zh-CN" sz="1400" dirty="0"/>
              <a:t> = xxx; </a:t>
            </a:r>
            <a:r>
              <a:rPr lang="zh-CN" altLang="en-US" sz="1400" dirty="0"/>
              <a:t>来增加超时时间，单位是「秒」</a:t>
            </a:r>
            <a:endParaRPr lang="en-US" altLang="zh-CN" sz="1400" dirty="0" smtClean="0"/>
          </a:p>
          <a:p>
            <a:pPr>
              <a:lnSpc>
                <a:spcPct val="130000"/>
              </a:lnSpc>
            </a:pPr>
            <a:r>
              <a:rPr lang="zh-CN" altLang="en-US" sz="1400" i="0" dirty="0" smtClean="0">
                <a:effectLst/>
                <a:latin typeface="-apple-system"/>
              </a:rPr>
              <a:t>   可在单条</a:t>
            </a:r>
            <a:r>
              <a:rPr lang="en-US" altLang="zh-CN" sz="1400" i="0" dirty="0" err="1" smtClean="0">
                <a:effectLst/>
                <a:latin typeface="-apple-system"/>
              </a:rPr>
              <a:t>sql</a:t>
            </a:r>
            <a:r>
              <a:rPr lang="zh-CN" altLang="en-US" sz="1400" i="0" dirty="0" smtClean="0">
                <a:effectLst/>
                <a:latin typeface="-apple-system"/>
              </a:rPr>
              <a:t>中设置 </a:t>
            </a:r>
            <a:r>
              <a:rPr lang="en-US" altLang="zh-CN" sz="1400" dirty="0" smtClean="0">
                <a:latin typeface="-apple-system"/>
              </a:rPr>
              <a:t>SELECT </a:t>
            </a:r>
            <a:r>
              <a:rPr lang="en-US" altLang="zh-CN" sz="1400" b="1" dirty="0">
                <a:latin typeface="-apple-system"/>
              </a:rPr>
              <a:t>/*+ </a:t>
            </a:r>
            <a:r>
              <a:rPr lang="en-US" altLang="zh-CN" sz="1400" b="1" dirty="0" smtClean="0">
                <a:latin typeface="-apple-system"/>
              </a:rPr>
              <a:t>SET_VAR(</a:t>
            </a:r>
            <a:r>
              <a:rPr lang="en-US" altLang="zh-CN" sz="1400" b="1" dirty="0" err="1"/>
              <a:t>query_timeout</a:t>
            </a:r>
            <a:r>
              <a:rPr lang="en-US" altLang="zh-CN" sz="1400" b="1" dirty="0" smtClean="0">
                <a:latin typeface="-apple-system"/>
              </a:rPr>
              <a:t> </a:t>
            </a:r>
            <a:r>
              <a:rPr lang="en-US" altLang="zh-CN" sz="1400" b="1" dirty="0">
                <a:latin typeface="-apple-system"/>
              </a:rPr>
              <a:t>= </a:t>
            </a:r>
            <a:r>
              <a:rPr lang="en-US" altLang="zh-CN" sz="1400" b="1" dirty="0" smtClean="0">
                <a:latin typeface="-apple-system"/>
              </a:rPr>
              <a:t>600) </a:t>
            </a:r>
            <a:r>
              <a:rPr lang="en-US" altLang="zh-CN" sz="1400" b="1" dirty="0">
                <a:latin typeface="-apple-system"/>
              </a:rPr>
              <a:t>*/ </a:t>
            </a:r>
            <a:r>
              <a:rPr lang="en-US" altLang="zh-CN" sz="1400" dirty="0">
                <a:latin typeface="-apple-system"/>
              </a:rPr>
              <a:t>name FROM people ORDER BY name;</a:t>
            </a:r>
            <a:endParaRPr lang="en-US" altLang="zh-CN" sz="1400" i="0" dirty="0">
              <a:effectLst/>
              <a:latin typeface="-apple-system"/>
            </a:endParaRPr>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6879" y="2472252"/>
            <a:ext cx="2631215" cy="928664"/>
          </a:xfrm>
          <a:prstGeom prst="rect">
            <a:avLst/>
          </a:prstGeom>
        </p:spPr>
      </p:pic>
      <p:sp>
        <p:nvSpPr>
          <p:cNvPr id="4" name="标题 3"/>
          <p:cNvSpPr>
            <a:spLocks noGrp="1"/>
          </p:cNvSpPr>
          <p:nvPr>
            <p:ph type="title"/>
          </p:nvPr>
        </p:nvSpPr>
        <p:spPr/>
        <p:txBody>
          <a:bodyPr/>
          <a:lstStyle/>
          <a:p>
            <a:r>
              <a:rPr lang="en-US" altLang="zh-CN" dirty="0" smtClean="0"/>
              <a:t>4</a:t>
            </a:r>
            <a:r>
              <a:rPr lang="zh-CN" altLang="en-US" dirty="0" smtClean="0"/>
              <a:t>、查表</a:t>
            </a:r>
            <a:endParaRPr lang="zh-CN" altLang="en-US" dirty="0"/>
          </a:p>
        </p:txBody>
      </p:sp>
      <p:sp>
        <p:nvSpPr>
          <p:cNvPr id="6" name="文本框 5"/>
          <p:cNvSpPr txBox="1"/>
          <p:nvPr/>
        </p:nvSpPr>
        <p:spPr>
          <a:xfrm>
            <a:off x="641279" y="3565517"/>
            <a:ext cx="9683451" cy="1649682"/>
          </a:xfrm>
          <a:prstGeom prst="rect">
            <a:avLst/>
          </a:prstGeom>
          <a:noFill/>
        </p:spPr>
        <p:txBody>
          <a:bodyPr wrap="square" rtlCol="0">
            <a:spAutoFit/>
          </a:bodyPr>
          <a:lstStyle/>
          <a:p>
            <a:pPr marL="285750" indent="-285750">
              <a:lnSpc>
                <a:spcPct val="130000"/>
              </a:lnSpc>
              <a:spcAft>
                <a:spcPts val="600"/>
              </a:spcAft>
              <a:buFont typeface="Wingdings" panose="05000000000000000000" pitchFamily="2" charset="2"/>
              <a:buChar char="p"/>
            </a:pPr>
            <a:r>
              <a:rPr lang="zh-CN" altLang="en-US" b="1" dirty="0">
                <a:solidFill>
                  <a:srgbClr val="2C3E50"/>
                </a:solidFill>
                <a:latin typeface="-apple-system"/>
              </a:rPr>
              <a:t>查看详细查询计划</a:t>
            </a:r>
            <a:endParaRPr lang="en-US" altLang="zh-CN" b="1" dirty="0">
              <a:solidFill>
                <a:srgbClr val="2C3E50"/>
              </a:solidFill>
              <a:latin typeface="-apple-system"/>
            </a:endParaRPr>
          </a:p>
          <a:p>
            <a:pPr>
              <a:lnSpc>
                <a:spcPct val="130000"/>
              </a:lnSpc>
            </a:pPr>
            <a:r>
              <a:rPr lang="zh-CN" altLang="en-US" sz="1400" dirty="0" smtClean="0"/>
              <a:t>     </a:t>
            </a:r>
            <a:r>
              <a:rPr lang="en-US" altLang="zh-CN" sz="1400" b="1" dirty="0" err="1" smtClean="0"/>
              <a:t>is_report_success</a:t>
            </a:r>
            <a:r>
              <a:rPr lang="en-US" altLang="zh-CN" sz="1400" b="1" dirty="0" smtClean="0"/>
              <a:t> </a:t>
            </a:r>
            <a:r>
              <a:rPr lang="zh-CN" altLang="en-US" sz="1400" dirty="0" smtClean="0"/>
              <a:t>用于设置是否需要查看</a:t>
            </a:r>
            <a:r>
              <a:rPr lang="zh-CN" altLang="en-US" sz="1400" dirty="0"/>
              <a:t>查询的 </a:t>
            </a:r>
            <a:r>
              <a:rPr lang="en-US" altLang="zh-CN" sz="1400" dirty="0"/>
              <a:t>profile</a:t>
            </a:r>
            <a:r>
              <a:rPr lang="zh-CN" altLang="en-US" sz="1400" dirty="0" smtClean="0"/>
              <a:t>。</a:t>
            </a:r>
            <a:endParaRPr lang="en-US" altLang="zh-CN" sz="1400" dirty="0" smtClean="0"/>
          </a:p>
          <a:p>
            <a:pPr>
              <a:lnSpc>
                <a:spcPct val="130000"/>
              </a:lnSpc>
            </a:pPr>
            <a:r>
              <a:rPr lang="en-US" altLang="zh-CN" sz="1400" dirty="0"/>
              <a:t> </a:t>
            </a:r>
            <a:r>
              <a:rPr lang="en-US" altLang="zh-CN" sz="1400" dirty="0" smtClean="0"/>
              <a:t>    </a:t>
            </a:r>
            <a:r>
              <a:rPr lang="zh-CN" altLang="en-US" sz="1400" dirty="0" smtClean="0"/>
              <a:t>默认</a:t>
            </a:r>
            <a:r>
              <a:rPr lang="zh-CN" altLang="en-US" sz="1400" dirty="0"/>
              <a:t>为 </a:t>
            </a:r>
            <a:r>
              <a:rPr lang="en-US" altLang="zh-CN" sz="1400" dirty="0"/>
              <a:t>false</a:t>
            </a:r>
            <a:r>
              <a:rPr lang="zh-CN" altLang="en-US" sz="1400" dirty="0"/>
              <a:t>，即不需要 </a:t>
            </a:r>
            <a:r>
              <a:rPr lang="en-US" altLang="zh-CN" sz="1400" dirty="0" smtClean="0"/>
              <a:t>profile</a:t>
            </a:r>
            <a:r>
              <a:rPr lang="zh-CN" altLang="en-US" sz="1400" dirty="0" smtClean="0"/>
              <a:t>，只有查询发生错误，才会发送</a:t>
            </a:r>
            <a:r>
              <a:rPr lang="en-US" altLang="zh-CN" sz="1400" dirty="0" smtClean="0"/>
              <a:t>profile</a:t>
            </a:r>
            <a:r>
              <a:rPr lang="zh-CN" altLang="en-US" sz="1400" dirty="0" smtClean="0"/>
              <a:t>，用于查看错误。</a:t>
            </a:r>
            <a:endParaRPr lang="en-US" altLang="zh-CN" sz="1400" dirty="0" smtClean="0"/>
          </a:p>
          <a:p>
            <a:pPr>
              <a:lnSpc>
                <a:spcPct val="130000"/>
              </a:lnSpc>
            </a:pPr>
            <a:r>
              <a:rPr lang="zh-CN" altLang="en-US" sz="1400" dirty="0" smtClean="0"/>
              <a:t>     发送</a:t>
            </a:r>
            <a:r>
              <a:rPr lang="en-US" altLang="zh-CN" sz="1400" dirty="0" smtClean="0"/>
              <a:t>profile</a:t>
            </a:r>
            <a:r>
              <a:rPr lang="zh-CN" altLang="en-US" sz="1400" dirty="0" smtClean="0"/>
              <a:t>会产生一定的网络开销，对高并发查询场景不利。</a:t>
            </a:r>
            <a:endParaRPr lang="en-US" altLang="zh-CN" sz="1400" dirty="0" smtClean="0"/>
          </a:p>
          <a:p>
            <a:pPr>
              <a:lnSpc>
                <a:spcPct val="130000"/>
              </a:lnSpc>
            </a:pPr>
            <a:r>
              <a:rPr lang="zh-CN" altLang="en-US" sz="1400" dirty="0"/>
              <a:t> </a:t>
            </a:r>
            <a:r>
              <a:rPr lang="zh-CN" altLang="en-US" sz="1400" dirty="0" smtClean="0"/>
              <a:t>    若希望对查询的</a:t>
            </a:r>
            <a:r>
              <a:rPr lang="en-US" altLang="zh-CN" sz="1400" dirty="0" smtClean="0"/>
              <a:t>profile</a:t>
            </a:r>
            <a:r>
              <a:rPr lang="zh-CN" altLang="en-US" sz="1400" dirty="0" smtClean="0"/>
              <a:t>进行分析，可设置 </a:t>
            </a:r>
            <a:r>
              <a:rPr lang="en-US" altLang="zh-CN" sz="1400" b="1" dirty="0"/>
              <a:t>set </a:t>
            </a:r>
            <a:r>
              <a:rPr lang="en-US" altLang="zh-CN" sz="1400" b="1" dirty="0" err="1"/>
              <a:t>is_report_success</a:t>
            </a:r>
            <a:r>
              <a:rPr lang="en-US" altLang="zh-CN" sz="1400" b="1" dirty="0"/>
              <a:t>=true; </a:t>
            </a:r>
            <a:r>
              <a:rPr lang="zh-CN" altLang="en-US" sz="1400" dirty="0" smtClean="0"/>
              <a:t>在</a:t>
            </a:r>
            <a:r>
              <a:rPr lang="en-US" altLang="zh-CN" sz="1400" dirty="0"/>
              <a:t>web</a:t>
            </a:r>
            <a:r>
              <a:rPr lang="zh-CN" altLang="en-US" sz="1400" dirty="0"/>
              <a:t>页面查看执行时间</a:t>
            </a:r>
            <a:r>
              <a:rPr lang="en-US" altLang="zh-CN" sz="1400" dirty="0"/>
              <a:t>/</a:t>
            </a:r>
            <a:r>
              <a:rPr lang="zh-CN" altLang="en-US" sz="1400" dirty="0"/>
              <a:t>执行</a:t>
            </a:r>
            <a:r>
              <a:rPr lang="zh-CN" altLang="en-US" sz="1400" dirty="0" smtClean="0"/>
              <a:t>过程。</a:t>
            </a:r>
            <a:endParaRPr lang="en-US" altLang="zh-CN" sz="1400" dirty="0" smtClean="0"/>
          </a:p>
        </p:txBody>
      </p:sp>
      <p:pic>
        <p:nvPicPr>
          <p:cNvPr id="7" name="图片 6"/>
          <p:cNvPicPr>
            <a:picLocks noChangeAspect="1"/>
          </p:cNvPicPr>
          <p:nvPr/>
        </p:nvPicPr>
        <p:blipFill>
          <a:blip r:embed="rId5"/>
          <a:stretch>
            <a:fillRect/>
          </a:stretch>
        </p:blipFill>
        <p:spPr>
          <a:xfrm>
            <a:off x="558649" y="4276869"/>
            <a:ext cx="3753515" cy="1723681"/>
          </a:xfrm>
          <a:prstGeom prst="rect">
            <a:avLst/>
          </a:prstGeom>
        </p:spPr>
      </p:pic>
      <p:pic>
        <p:nvPicPr>
          <p:cNvPr id="8" name="图片 7"/>
          <p:cNvPicPr>
            <a:picLocks noChangeAspect="1"/>
          </p:cNvPicPr>
          <p:nvPr/>
        </p:nvPicPr>
        <p:blipFill>
          <a:blip r:embed="rId6"/>
          <a:stretch>
            <a:fillRect/>
          </a:stretch>
        </p:blipFill>
        <p:spPr>
          <a:xfrm>
            <a:off x="4312164" y="3057357"/>
            <a:ext cx="7787265" cy="3537785"/>
          </a:xfrm>
          <a:prstGeom prst="rect">
            <a:avLst/>
          </a:prstGeom>
        </p:spPr>
      </p:pic>
    </p:spTree>
    <p:extLst>
      <p:ext uri="{BB962C8B-B14F-4D97-AF65-F5344CB8AC3E}">
        <p14:creationId xmlns:p14="http://schemas.microsoft.com/office/powerpoint/2010/main" val="5444628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 fill="hold"/>
                                        <p:tgtEl>
                                          <p:spTgt spid="7"/>
                                        </p:tgtEl>
                                        <p:attrNameLst>
                                          <p:attrName>ppt_x</p:attrName>
                                        </p:attrNameLst>
                                      </p:cBhvr>
                                      <p:tavLst>
                                        <p:tav tm="0">
                                          <p:val>
                                            <p:strVal val="#ppt_x"/>
                                          </p:val>
                                        </p:tav>
                                        <p:tav tm="100000">
                                          <p:val>
                                            <p:strVal val="#ppt_x"/>
                                          </p:val>
                                        </p:tav>
                                      </p:tavLst>
                                    </p:anim>
                                    <p:anim calcmode="lin" valueType="num">
                                      <p:cBhvr additive="base">
                                        <p:cTn id="8" dur="1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 fill="hold"/>
                                        <p:tgtEl>
                                          <p:spTgt spid="8"/>
                                        </p:tgtEl>
                                        <p:attrNameLst>
                                          <p:attrName>ppt_x</p:attrName>
                                        </p:attrNameLst>
                                      </p:cBhvr>
                                      <p:tavLst>
                                        <p:tav tm="0">
                                          <p:val>
                                            <p:strVal val="#ppt_x"/>
                                          </p:val>
                                        </p:tav>
                                        <p:tav tm="100000">
                                          <p:val>
                                            <p:strVal val="#ppt_x"/>
                                          </p:val>
                                        </p:tav>
                                      </p:tavLst>
                                    </p:anim>
                                    <p:anim calcmode="lin" valueType="num">
                                      <p:cBhvr additive="base">
                                        <p:cTn id="14" dur="1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736846" y="4259870"/>
            <a:ext cx="8377983" cy="369332"/>
          </a:xfrm>
          <a:prstGeom prst="rect">
            <a:avLst/>
          </a:prstGeom>
        </p:spPr>
        <p:txBody>
          <a:bodyPr wrap="square">
            <a:spAutoFit/>
          </a:bodyPr>
          <a:lstStyle/>
          <a:p>
            <a:r>
              <a:rPr lang="zh-CN" altLang="en-US" dirty="0"/>
              <a:t> select sum(table1.pv) from table1 join [broadcast] table2 where table1.siteid = 2;</a:t>
            </a:r>
          </a:p>
        </p:txBody>
      </p:sp>
      <p:sp>
        <p:nvSpPr>
          <p:cNvPr id="26" name="矩形 25"/>
          <p:cNvSpPr/>
          <p:nvPr/>
        </p:nvSpPr>
        <p:spPr>
          <a:xfrm>
            <a:off x="736846" y="4702316"/>
            <a:ext cx="7754113" cy="369332"/>
          </a:xfrm>
          <a:prstGeom prst="rect">
            <a:avLst/>
          </a:prstGeom>
        </p:spPr>
        <p:txBody>
          <a:bodyPr wrap="square">
            <a:spAutoFit/>
          </a:bodyPr>
          <a:lstStyle/>
          <a:p>
            <a:r>
              <a:rPr lang="zh-CN" altLang="en-US" dirty="0"/>
              <a:t> select sum(table1.pv) from table1 join [shuffle] table2 where table1.siteid = 2;</a:t>
            </a:r>
          </a:p>
        </p:txBody>
      </p:sp>
      <p:sp>
        <p:nvSpPr>
          <p:cNvPr id="4" name="标题 3"/>
          <p:cNvSpPr>
            <a:spLocks noGrp="1"/>
          </p:cNvSpPr>
          <p:nvPr>
            <p:ph type="title"/>
          </p:nvPr>
        </p:nvSpPr>
        <p:spPr/>
        <p:txBody>
          <a:bodyPr/>
          <a:lstStyle/>
          <a:p>
            <a:r>
              <a:rPr lang="en-US" altLang="zh-CN" dirty="0" smtClean="0"/>
              <a:t>4</a:t>
            </a:r>
            <a:r>
              <a:rPr lang="zh-CN" altLang="en-US" dirty="0" smtClean="0"/>
              <a:t>、查表</a:t>
            </a:r>
            <a:r>
              <a:rPr lang="en-US" altLang="zh-CN" dirty="0" smtClean="0"/>
              <a:t>-</a:t>
            </a:r>
            <a:r>
              <a:rPr lang="zh-CN" altLang="en-US" dirty="0"/>
              <a:t>联表查询</a:t>
            </a:r>
          </a:p>
        </p:txBody>
      </p:sp>
      <p:sp>
        <p:nvSpPr>
          <p:cNvPr id="2" name="文本框 1"/>
          <p:cNvSpPr txBox="1"/>
          <p:nvPr/>
        </p:nvSpPr>
        <p:spPr>
          <a:xfrm>
            <a:off x="498566" y="1167109"/>
            <a:ext cx="11274640" cy="1985159"/>
          </a:xfrm>
          <a:prstGeom prst="rect">
            <a:avLst/>
          </a:prstGeom>
          <a:noFill/>
        </p:spPr>
        <p:txBody>
          <a:bodyPr wrap="square" rtlCol="0">
            <a:spAutoFit/>
          </a:bodyPr>
          <a:lstStyle/>
          <a:p>
            <a:r>
              <a:rPr lang="en-US" altLang="zh-CN" b="1" dirty="0" err="1" smtClean="0"/>
              <a:t>StarRocks</a:t>
            </a:r>
            <a:r>
              <a:rPr lang="zh-CN" altLang="en-US" b="1" dirty="0" smtClean="0"/>
              <a:t>目前</a:t>
            </a:r>
            <a:r>
              <a:rPr lang="zh-CN" altLang="en-US" b="1" dirty="0"/>
              <a:t>支持</a:t>
            </a:r>
            <a:r>
              <a:rPr lang="en-US" altLang="zh-CN" b="1" dirty="0"/>
              <a:t>4</a:t>
            </a:r>
            <a:r>
              <a:rPr lang="zh-CN" altLang="en-US" b="1" dirty="0"/>
              <a:t>种</a:t>
            </a:r>
            <a:r>
              <a:rPr lang="en-US" altLang="zh-CN" b="1" dirty="0"/>
              <a:t>join</a:t>
            </a:r>
            <a:r>
              <a:rPr lang="zh-CN" altLang="en-US" b="1" dirty="0"/>
              <a:t>算法</a:t>
            </a:r>
            <a:r>
              <a:rPr lang="zh-CN" altLang="en-US" b="1" dirty="0" smtClean="0"/>
              <a:t>：</a:t>
            </a:r>
            <a:endParaRPr lang="en-US" altLang="zh-CN" b="1" dirty="0" smtClean="0"/>
          </a:p>
          <a:p>
            <a:pPr marL="285750" indent="-285750">
              <a:lnSpc>
                <a:spcPct val="150000"/>
              </a:lnSpc>
              <a:buFont typeface="Arial" panose="020B0604020202020204" pitchFamily="34" charset="0"/>
              <a:buChar char="•"/>
            </a:pPr>
            <a:r>
              <a:rPr lang="en-US" altLang="zh-CN" sz="1400" b="1" dirty="0" smtClean="0"/>
              <a:t>broadcast </a:t>
            </a:r>
            <a:r>
              <a:rPr lang="en-US" altLang="zh-CN" sz="1400" b="1" dirty="0"/>
              <a:t>join</a:t>
            </a:r>
            <a:r>
              <a:rPr lang="zh-CN" altLang="en-US" sz="1400" b="1" dirty="0"/>
              <a:t>：</a:t>
            </a:r>
            <a:r>
              <a:rPr lang="zh-CN" altLang="en-US" sz="1400" dirty="0"/>
              <a:t>将小表发送到大表所在的每台机器，然后进行</a:t>
            </a:r>
            <a:r>
              <a:rPr lang="en-US" altLang="zh-CN" sz="1400" dirty="0"/>
              <a:t>hash join</a:t>
            </a:r>
            <a:r>
              <a:rPr lang="zh-CN" altLang="en-US" sz="1400" dirty="0"/>
              <a:t>操作。</a:t>
            </a:r>
            <a:endParaRPr lang="en-US" altLang="zh-CN" sz="1400" dirty="0"/>
          </a:p>
          <a:p>
            <a:pPr marL="285750" indent="-285750">
              <a:lnSpc>
                <a:spcPct val="150000"/>
              </a:lnSpc>
              <a:buFont typeface="Arial" panose="020B0604020202020204" pitchFamily="34" charset="0"/>
              <a:buChar char="•"/>
            </a:pPr>
            <a:r>
              <a:rPr lang="en-US" altLang="zh-CN" sz="1400" b="1" dirty="0"/>
              <a:t>hash partition join</a:t>
            </a:r>
            <a:r>
              <a:rPr lang="zh-CN" altLang="en-US" sz="1400" b="1" dirty="0"/>
              <a:t>：</a:t>
            </a:r>
            <a:r>
              <a:rPr lang="zh-CN" altLang="en-US" sz="1400" dirty="0"/>
              <a:t>当两张表扫描出的数据都很大时，一般采用</a:t>
            </a:r>
            <a:r>
              <a:rPr lang="en-US" altLang="zh-CN" sz="1400" dirty="0"/>
              <a:t>hash partition join</a:t>
            </a:r>
            <a:r>
              <a:rPr lang="zh-CN" altLang="en-US" sz="1400" dirty="0" smtClean="0"/>
              <a:t>。</a:t>
            </a:r>
            <a:endParaRPr lang="en-US" altLang="zh-CN" sz="1400" dirty="0" smtClean="0"/>
          </a:p>
          <a:p>
            <a:pPr marL="285750" indent="-285750">
              <a:lnSpc>
                <a:spcPct val="150000"/>
              </a:lnSpc>
              <a:buFont typeface="Arial" panose="020B0604020202020204" pitchFamily="34" charset="0"/>
              <a:buChar char="•"/>
            </a:pPr>
            <a:r>
              <a:rPr lang="en-US" altLang="zh-CN" sz="1400" b="1" dirty="0" smtClean="0"/>
              <a:t>colocate </a:t>
            </a:r>
            <a:r>
              <a:rPr lang="en-US" altLang="zh-CN" sz="1400" b="1" dirty="0"/>
              <a:t>join</a:t>
            </a:r>
            <a:r>
              <a:rPr lang="zh-CN" altLang="en-US" sz="1400" b="1" dirty="0"/>
              <a:t>：</a:t>
            </a:r>
            <a:r>
              <a:rPr lang="zh-CN" altLang="en-US" sz="1400" dirty="0" smtClean="0"/>
              <a:t>两表</a:t>
            </a:r>
            <a:r>
              <a:rPr lang="zh-CN" altLang="en-US" sz="1400" dirty="0"/>
              <a:t>在</a:t>
            </a:r>
            <a:r>
              <a:rPr lang="zh-CN" altLang="en-US" sz="1400" dirty="0" smtClean="0"/>
              <a:t>创建时就指定数据分布</a:t>
            </a:r>
            <a:r>
              <a:rPr lang="zh-CN" altLang="en-US" sz="1400" dirty="0"/>
              <a:t>保持一致，那么当两个表的</a:t>
            </a:r>
            <a:r>
              <a:rPr lang="en-US" altLang="zh-CN" sz="1400" dirty="0"/>
              <a:t>join key</a:t>
            </a:r>
            <a:r>
              <a:rPr lang="zh-CN" altLang="en-US" sz="1400" dirty="0"/>
              <a:t>与分桶的</a:t>
            </a:r>
            <a:r>
              <a:rPr lang="en-US" altLang="zh-CN" sz="1400" dirty="0"/>
              <a:t>key</a:t>
            </a:r>
            <a:r>
              <a:rPr lang="zh-CN" altLang="en-US" sz="1400" dirty="0"/>
              <a:t>一致时，就会采用</a:t>
            </a:r>
            <a:r>
              <a:rPr lang="en-US" altLang="zh-CN" sz="1400" dirty="0"/>
              <a:t>colocate join</a:t>
            </a:r>
            <a:r>
              <a:rPr lang="zh-CN" altLang="en-US" sz="1400" dirty="0"/>
              <a:t>算法</a:t>
            </a:r>
            <a:r>
              <a:rPr lang="zh-CN" altLang="en-US" sz="1400" dirty="0" smtClean="0"/>
              <a:t>。</a:t>
            </a:r>
            <a:endParaRPr lang="en-US" altLang="zh-CN" sz="1400" dirty="0" smtClean="0"/>
          </a:p>
          <a:p>
            <a:pPr marL="285750" indent="-285750">
              <a:lnSpc>
                <a:spcPct val="150000"/>
              </a:lnSpc>
              <a:buFont typeface="Arial" panose="020B0604020202020204" pitchFamily="34" charset="0"/>
              <a:buChar char="•"/>
            </a:pPr>
            <a:r>
              <a:rPr lang="en-US" altLang="zh-CN" sz="1400" b="1" dirty="0"/>
              <a:t>bucket shuffle join</a:t>
            </a:r>
            <a:r>
              <a:rPr lang="zh-CN" altLang="en-US" sz="1400" b="1" dirty="0"/>
              <a:t>：</a:t>
            </a:r>
            <a:r>
              <a:rPr lang="zh-CN" altLang="en-US" sz="1400" dirty="0"/>
              <a:t>当</a:t>
            </a:r>
            <a:r>
              <a:rPr lang="en-US" altLang="zh-CN" sz="1400" dirty="0"/>
              <a:t>join key</a:t>
            </a:r>
            <a:r>
              <a:rPr lang="zh-CN" altLang="en-US" sz="1400" dirty="0"/>
              <a:t>是分桶</a:t>
            </a:r>
            <a:r>
              <a:rPr lang="en-US" altLang="zh-CN" sz="1400" dirty="0"/>
              <a:t>key</a:t>
            </a:r>
            <a:r>
              <a:rPr lang="zh-CN" altLang="en-US" sz="1400" dirty="0"/>
              <a:t>，并且只涉及到一个分区时，就会优先采用</a:t>
            </a:r>
            <a:r>
              <a:rPr lang="en-US" altLang="zh-CN" sz="1400" dirty="0"/>
              <a:t>bucket shuffle join</a:t>
            </a:r>
            <a:r>
              <a:rPr lang="zh-CN" altLang="en-US" sz="1400" dirty="0"/>
              <a:t>算法</a:t>
            </a:r>
            <a:r>
              <a:rPr lang="zh-CN" altLang="en-US" sz="1400" dirty="0" smtClean="0"/>
              <a:t>。只需</a:t>
            </a:r>
            <a:r>
              <a:rPr lang="zh-CN" altLang="en-US" sz="1400" dirty="0"/>
              <a:t>将右表对左表的分桶数</a:t>
            </a:r>
            <a:r>
              <a:rPr lang="en-US" altLang="zh-CN" sz="1400" dirty="0"/>
              <a:t>hash</a:t>
            </a:r>
            <a:r>
              <a:rPr lang="zh-CN" altLang="en-US" sz="1400" dirty="0"/>
              <a:t>取模</a:t>
            </a:r>
            <a:r>
              <a:rPr lang="zh-CN" altLang="en-US" sz="1400" dirty="0" smtClean="0"/>
              <a:t>，只需</a:t>
            </a:r>
            <a:r>
              <a:rPr lang="zh-CN" altLang="en-US" sz="1400" dirty="0"/>
              <a:t>网络传输一份右表数据，极大减少了数据的网络</a:t>
            </a:r>
            <a:r>
              <a:rPr lang="zh-CN" altLang="en-US" sz="1400" dirty="0" smtClean="0"/>
              <a:t>传输</a:t>
            </a:r>
            <a:endParaRPr lang="zh-CN" altLang="en-US" sz="1400" dirty="0"/>
          </a:p>
        </p:txBody>
      </p:sp>
      <p:sp>
        <p:nvSpPr>
          <p:cNvPr id="5" name="圆角矩形 4"/>
          <p:cNvSpPr/>
          <p:nvPr/>
        </p:nvSpPr>
        <p:spPr>
          <a:xfrm>
            <a:off x="859864" y="5277589"/>
            <a:ext cx="7130039" cy="63493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1400" dirty="0" smtClean="0">
                <a:solidFill>
                  <a:schemeClr val="tx1"/>
                </a:solidFill>
              </a:rPr>
              <a:t>注：不指定的情况下，查询优化器会根据数据量以及</a:t>
            </a:r>
            <a:r>
              <a:rPr lang="en-US" altLang="zh-CN" sz="1400" dirty="0" err="1" smtClean="0">
                <a:solidFill>
                  <a:schemeClr val="tx1"/>
                </a:solidFill>
              </a:rPr>
              <a:t>sql</a:t>
            </a:r>
            <a:r>
              <a:rPr lang="zh-CN" altLang="en-US" sz="1400" dirty="0" smtClean="0">
                <a:solidFill>
                  <a:schemeClr val="tx1"/>
                </a:solidFill>
              </a:rPr>
              <a:t>自动优化，决定使用哪种</a:t>
            </a:r>
            <a:r>
              <a:rPr lang="en-US" altLang="zh-CN" sz="1400" dirty="0" smtClean="0">
                <a:solidFill>
                  <a:schemeClr val="tx1"/>
                </a:solidFill>
              </a:rPr>
              <a:t>join</a:t>
            </a:r>
            <a:r>
              <a:rPr lang="zh-CN" altLang="en-US" sz="1400" dirty="0" smtClean="0">
                <a:solidFill>
                  <a:schemeClr val="tx1"/>
                </a:solidFill>
              </a:rPr>
              <a:t>方式，一般使用优化器优化后的方式即可。</a:t>
            </a:r>
            <a:endParaRPr lang="en-US" altLang="zh-CN" sz="1400" dirty="0" smtClean="0">
              <a:solidFill>
                <a:schemeClr val="tx1"/>
              </a:solidFill>
            </a:endParaRPr>
          </a:p>
        </p:txBody>
      </p:sp>
      <p:sp>
        <p:nvSpPr>
          <p:cNvPr id="6" name="文本框 5"/>
          <p:cNvSpPr txBox="1"/>
          <p:nvPr/>
        </p:nvSpPr>
        <p:spPr>
          <a:xfrm>
            <a:off x="736846" y="3355759"/>
            <a:ext cx="10972801" cy="830997"/>
          </a:xfrm>
          <a:prstGeom prst="rect">
            <a:avLst/>
          </a:prstGeom>
          <a:noFill/>
        </p:spPr>
        <p:txBody>
          <a:bodyPr wrap="square" rtlCol="0">
            <a:spAutoFit/>
          </a:bodyPr>
          <a:lstStyle/>
          <a:p>
            <a:r>
              <a:rPr lang="zh-CN" altLang="en-US" sz="1600" dirty="0" smtClean="0"/>
              <a:t>联表</a:t>
            </a:r>
            <a:r>
              <a:rPr lang="en-US" altLang="zh-CN" sz="1600" dirty="0" smtClean="0"/>
              <a:t>inner</a:t>
            </a:r>
            <a:r>
              <a:rPr lang="zh-CN" altLang="en-US" sz="1600" dirty="0" smtClean="0"/>
              <a:t>、</a:t>
            </a:r>
            <a:r>
              <a:rPr lang="en-US" altLang="zh-CN" sz="1600" dirty="0" smtClean="0"/>
              <a:t>left join</a:t>
            </a:r>
            <a:r>
              <a:rPr lang="zh-CN" altLang="en-US" sz="1600" dirty="0" smtClean="0"/>
              <a:t>的</a:t>
            </a:r>
            <a:r>
              <a:rPr lang="en-US" altLang="zh-CN" sz="1600" dirty="0" err="1" smtClean="0"/>
              <a:t>sql</a:t>
            </a:r>
            <a:r>
              <a:rPr lang="zh-CN" altLang="en-US" sz="1600" dirty="0" smtClean="0"/>
              <a:t>，需把</a:t>
            </a:r>
            <a:r>
              <a:rPr lang="zh-CN" altLang="en-US" sz="1600" b="1" dirty="0" smtClean="0">
                <a:solidFill>
                  <a:srgbClr val="FF0000"/>
                </a:solidFill>
              </a:rPr>
              <a:t>大表放左表，小表放右边</a:t>
            </a:r>
            <a:r>
              <a:rPr lang="zh-CN" altLang="en-US" sz="1600" dirty="0" smtClean="0"/>
              <a:t>，减少数据传输和内存消耗，提高查询效率。</a:t>
            </a:r>
            <a:endParaRPr lang="en-US" altLang="zh-CN" sz="1600" dirty="0" smtClean="0"/>
          </a:p>
          <a:p>
            <a:endParaRPr lang="en-US" altLang="zh-CN" sz="1600" dirty="0"/>
          </a:p>
          <a:p>
            <a:r>
              <a:rPr lang="en-US" altLang="zh-CN" sz="1600" dirty="0"/>
              <a:t>Colocate join</a:t>
            </a:r>
            <a:r>
              <a:rPr lang="zh-CN" altLang="en-US" sz="1600" dirty="0"/>
              <a:t>需</a:t>
            </a:r>
            <a:r>
              <a:rPr lang="zh-CN" altLang="en-US" sz="1600" b="1" dirty="0"/>
              <a:t>在建表</a:t>
            </a:r>
            <a:r>
              <a:rPr lang="zh-CN" altLang="en-US" sz="1600" dirty="0"/>
              <a:t>时指定</a:t>
            </a:r>
            <a:r>
              <a:rPr lang="en-US" altLang="zh-CN" sz="1600" dirty="0"/>
              <a:t>colocate group</a:t>
            </a:r>
            <a:r>
              <a:rPr lang="zh-CN" altLang="en-US" sz="1600" dirty="0"/>
              <a:t>，</a:t>
            </a:r>
            <a:r>
              <a:rPr lang="en-US" altLang="zh-CN" sz="1600" dirty="0"/>
              <a:t>Broadcast/Shuffle Join</a:t>
            </a:r>
            <a:r>
              <a:rPr lang="zh-CN" altLang="en-US" sz="1600" dirty="0"/>
              <a:t>方式可在单条查询中指定：</a:t>
            </a:r>
          </a:p>
        </p:txBody>
      </p:sp>
    </p:spTree>
    <p:extLst>
      <p:ext uri="{BB962C8B-B14F-4D97-AF65-F5344CB8AC3E}">
        <p14:creationId xmlns:p14="http://schemas.microsoft.com/office/powerpoint/2010/main" val="1480136443"/>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0" name="colocate .png" descr="colocate .png"/>
          <p:cNvPicPr>
            <a:picLocks noChangeAspect="1"/>
          </p:cNvPicPr>
          <p:nvPr/>
        </p:nvPicPr>
        <p:blipFill>
          <a:blip r:embed="rId2">
            <a:extLst/>
          </a:blip>
          <a:stretch>
            <a:fillRect/>
          </a:stretch>
        </p:blipFill>
        <p:spPr>
          <a:xfrm>
            <a:off x="498566" y="763769"/>
            <a:ext cx="11119244" cy="4769176"/>
          </a:xfrm>
          <a:prstGeom prst="rect">
            <a:avLst/>
          </a:prstGeom>
          <a:ln w="12700">
            <a:miter lim="400000"/>
          </a:ln>
        </p:spPr>
      </p:pic>
      <p:sp>
        <p:nvSpPr>
          <p:cNvPr id="2" name="标题 1"/>
          <p:cNvSpPr>
            <a:spLocks noGrp="1"/>
          </p:cNvSpPr>
          <p:nvPr>
            <p:ph type="title"/>
          </p:nvPr>
        </p:nvSpPr>
        <p:spPr/>
        <p:txBody>
          <a:bodyPr/>
          <a:lstStyle/>
          <a:p>
            <a:r>
              <a:rPr lang="en-US" altLang="zh-CN" dirty="0" smtClean="0"/>
              <a:t>4</a:t>
            </a:r>
            <a:r>
              <a:rPr lang="zh-CN" altLang="en-US" dirty="0" smtClean="0"/>
              <a:t>、查表 </a:t>
            </a:r>
            <a:r>
              <a:rPr lang="en-US" altLang="zh-CN" dirty="0" smtClean="0"/>
              <a:t>– Colocate Join</a:t>
            </a:r>
            <a:endParaRPr lang="zh-CN" altLang="en-US" dirty="0"/>
          </a:p>
        </p:txBody>
      </p:sp>
      <p:sp>
        <p:nvSpPr>
          <p:cNvPr id="3" name="文本框 2"/>
          <p:cNvSpPr txBox="1"/>
          <p:nvPr/>
        </p:nvSpPr>
        <p:spPr>
          <a:xfrm>
            <a:off x="994298" y="5737131"/>
            <a:ext cx="10901779" cy="932563"/>
          </a:xfrm>
          <a:prstGeom prst="rect">
            <a:avLst/>
          </a:prstGeom>
          <a:noFill/>
        </p:spPr>
        <p:txBody>
          <a:bodyPr wrap="square" rtlCol="0">
            <a:spAutoFit/>
          </a:bodyPr>
          <a:lstStyle/>
          <a:p>
            <a:pPr>
              <a:lnSpc>
                <a:spcPct val="130000"/>
              </a:lnSpc>
            </a:pPr>
            <a:r>
              <a:rPr lang="en-US" altLang="zh-CN" sz="1400" dirty="0" smtClean="0"/>
              <a:t>colocate </a:t>
            </a:r>
            <a:r>
              <a:rPr lang="zh-CN" altLang="en-US" sz="1400" dirty="0" smtClean="0"/>
              <a:t>使用</a:t>
            </a:r>
            <a:r>
              <a:rPr lang="zh-CN" altLang="en-US" sz="1400" dirty="0"/>
              <a:t>约束：同一</a:t>
            </a:r>
            <a:r>
              <a:rPr lang="zh-CN" altLang="en-US" sz="1400" dirty="0" smtClean="0"/>
              <a:t>个</a:t>
            </a:r>
            <a:r>
              <a:rPr lang="en-US" altLang="zh-CN" sz="1400" dirty="0" smtClean="0"/>
              <a:t>group</a:t>
            </a:r>
            <a:r>
              <a:rPr lang="zh-CN" altLang="en-US" sz="1400" dirty="0" smtClean="0"/>
              <a:t>中</a:t>
            </a:r>
            <a:r>
              <a:rPr lang="en-US" altLang="zh-CN" sz="1400" dirty="0" smtClean="0"/>
              <a:t>Table</a:t>
            </a:r>
            <a:r>
              <a:rPr lang="zh-CN" altLang="en-US" sz="1400" dirty="0" smtClean="0"/>
              <a:t>的</a:t>
            </a:r>
            <a:r>
              <a:rPr lang="zh-CN" altLang="en-US" sz="1400" b="1" dirty="0" smtClean="0">
                <a:hlinkClick r:id="rId3" action="ppaction://hlinksldjump"/>
              </a:rPr>
              <a:t>分</a:t>
            </a:r>
            <a:r>
              <a:rPr lang="zh-CN" altLang="en-US" sz="1400" b="1" dirty="0">
                <a:hlinkClick r:id="rId3" action="ppaction://hlinksldjump"/>
              </a:rPr>
              <a:t>桶键</a:t>
            </a:r>
            <a:r>
              <a:rPr lang="zh-CN" altLang="en-US" sz="1400" b="1" dirty="0"/>
              <a:t>的类型、数量、顺序</a:t>
            </a:r>
            <a:r>
              <a:rPr lang="zh-CN" altLang="en-US" sz="1400" dirty="0"/>
              <a:t>完全一致且</a:t>
            </a:r>
            <a:r>
              <a:rPr lang="zh-CN" altLang="en-US" sz="1400" b="1" dirty="0"/>
              <a:t>桶数</a:t>
            </a:r>
            <a:r>
              <a:rPr lang="zh-CN" altLang="en-US" sz="1400" dirty="0" smtClean="0"/>
              <a:t>一致。</a:t>
            </a:r>
            <a:endParaRPr lang="en-US" altLang="zh-CN" sz="1400" dirty="0" smtClean="0"/>
          </a:p>
          <a:p>
            <a:pPr>
              <a:lnSpc>
                <a:spcPct val="130000"/>
              </a:lnSpc>
            </a:pPr>
            <a:r>
              <a:rPr lang="zh-CN" altLang="en-US" sz="1400" dirty="0" smtClean="0"/>
              <a:t>                                同</a:t>
            </a:r>
            <a:r>
              <a:rPr lang="zh-CN" altLang="en-US" sz="1400" dirty="0"/>
              <a:t>一个 </a:t>
            </a:r>
            <a:r>
              <a:rPr lang="en-US" altLang="zh-CN" sz="1400" dirty="0" smtClean="0"/>
              <a:t>group</a:t>
            </a:r>
            <a:r>
              <a:rPr lang="zh-CN" altLang="en-US" sz="1400" dirty="0"/>
              <a:t>中</a:t>
            </a:r>
            <a:r>
              <a:rPr lang="zh-CN" altLang="en-US" sz="1400" dirty="0" smtClean="0"/>
              <a:t>所有</a:t>
            </a:r>
            <a:r>
              <a:rPr lang="zh-CN" altLang="en-US" sz="1400" dirty="0"/>
              <a:t>表的</a:t>
            </a:r>
            <a:r>
              <a:rPr lang="zh-CN" altLang="en-US" sz="1400" b="1" dirty="0" smtClean="0"/>
              <a:t>所有分区</a:t>
            </a:r>
            <a:r>
              <a:rPr lang="zh-CN" altLang="en-US" sz="1400" b="1" dirty="0"/>
              <a:t>（</a:t>
            </a:r>
            <a:r>
              <a:rPr lang="en-US" altLang="zh-CN" sz="1400" b="1" dirty="0"/>
              <a:t>Partition</a:t>
            </a:r>
            <a:r>
              <a:rPr lang="zh-CN" altLang="en-US" sz="1400" b="1" dirty="0"/>
              <a:t>）的副本</a:t>
            </a:r>
            <a:r>
              <a:rPr lang="zh-CN" altLang="en-US" sz="1400" b="1" dirty="0" smtClean="0"/>
              <a:t>数</a:t>
            </a:r>
            <a:r>
              <a:rPr lang="zh-CN" altLang="en-US" sz="1400" dirty="0" smtClean="0"/>
              <a:t>必须</a:t>
            </a:r>
            <a:r>
              <a:rPr lang="zh-CN" altLang="en-US" sz="1400" dirty="0"/>
              <a:t>一致</a:t>
            </a:r>
            <a:r>
              <a:rPr lang="zh-CN" altLang="en-US" sz="1400" dirty="0" smtClean="0"/>
              <a:t>。</a:t>
            </a:r>
            <a:endParaRPr lang="en-US" altLang="zh-CN" sz="1400" dirty="0" smtClean="0"/>
          </a:p>
          <a:p>
            <a:pPr>
              <a:lnSpc>
                <a:spcPct val="130000"/>
              </a:lnSpc>
            </a:pPr>
            <a:r>
              <a:rPr lang="en-US" altLang="zh-CN" sz="1400" dirty="0"/>
              <a:t> </a:t>
            </a:r>
            <a:r>
              <a:rPr lang="en-US" altLang="zh-CN" sz="1400" dirty="0" smtClean="0"/>
              <a:t>                               </a:t>
            </a:r>
            <a:r>
              <a:rPr lang="zh-CN" altLang="en-US" sz="1400" dirty="0"/>
              <a:t>为减少数据倾斜，尽可能保证单个分区的  分桶数 * 副本数 </a:t>
            </a:r>
            <a:r>
              <a:rPr lang="en-US" altLang="zh-CN" sz="1400" dirty="0"/>
              <a:t>= n * BE</a:t>
            </a:r>
            <a:r>
              <a:rPr lang="zh-CN" altLang="en-US" sz="1400" dirty="0"/>
              <a:t>节点数 </a:t>
            </a:r>
            <a:r>
              <a:rPr lang="en-US" altLang="zh-CN" sz="1400" dirty="0"/>
              <a:t>(n</a:t>
            </a:r>
            <a:r>
              <a:rPr lang="zh-CN" altLang="en-US" sz="1400" dirty="0"/>
              <a:t>为正整数</a:t>
            </a:r>
            <a:r>
              <a:rPr lang="en-US" altLang="zh-CN" sz="1400" dirty="0"/>
              <a:t>)</a:t>
            </a:r>
            <a:endParaRPr lang="zh-CN" altLang="en-US" sz="1400" dirty="0"/>
          </a:p>
        </p:txBody>
      </p:sp>
      <p:sp>
        <p:nvSpPr>
          <p:cNvPr id="4" name="矩形 3"/>
          <p:cNvSpPr/>
          <p:nvPr/>
        </p:nvSpPr>
        <p:spPr>
          <a:xfrm>
            <a:off x="7241931" y="240549"/>
            <a:ext cx="4188069" cy="523220"/>
          </a:xfrm>
          <a:prstGeom prst="rect">
            <a:avLst/>
          </a:prstGeom>
        </p:spPr>
        <p:txBody>
          <a:bodyPr wrap="square">
            <a:spAutoFit/>
          </a:bodyPr>
          <a:lstStyle/>
          <a:p>
            <a:r>
              <a:rPr lang="zh-CN" altLang="en-US" sz="1400" dirty="0" smtClean="0">
                <a:solidFill>
                  <a:srgbClr val="30323E"/>
                </a:solidFill>
                <a:latin typeface="-apple-system"/>
              </a:rPr>
              <a:t>能够</a:t>
            </a:r>
            <a:r>
              <a:rPr lang="zh-CN" altLang="en-US" sz="1400" dirty="0">
                <a:solidFill>
                  <a:srgbClr val="30323E"/>
                </a:solidFill>
                <a:latin typeface="-apple-system"/>
              </a:rPr>
              <a:t>保证分桶键取值相同的数据行一定在相同</a:t>
            </a:r>
            <a:r>
              <a:rPr lang="en-US" altLang="zh-CN" sz="1400" dirty="0">
                <a:solidFill>
                  <a:srgbClr val="30323E"/>
                </a:solidFill>
                <a:latin typeface="-apple-system"/>
              </a:rPr>
              <a:t>BE</a:t>
            </a:r>
            <a:r>
              <a:rPr lang="zh-CN" altLang="en-US" sz="1400" dirty="0">
                <a:solidFill>
                  <a:srgbClr val="30323E"/>
                </a:solidFill>
                <a:latin typeface="-apple-system"/>
              </a:rPr>
              <a:t>上，因此当分桶键做</a:t>
            </a:r>
            <a:r>
              <a:rPr lang="en-US" altLang="zh-CN" sz="1400" dirty="0">
                <a:solidFill>
                  <a:srgbClr val="30323E"/>
                </a:solidFill>
                <a:latin typeface="-apple-system"/>
              </a:rPr>
              <a:t>join</a:t>
            </a:r>
            <a:r>
              <a:rPr lang="zh-CN" altLang="en-US" sz="1400" dirty="0">
                <a:solidFill>
                  <a:srgbClr val="30323E"/>
                </a:solidFill>
                <a:latin typeface="-apple-system"/>
              </a:rPr>
              <a:t>列时，只需本地</a:t>
            </a:r>
            <a:r>
              <a:rPr lang="en-US" altLang="zh-CN" sz="1400" dirty="0">
                <a:solidFill>
                  <a:srgbClr val="30323E"/>
                </a:solidFill>
                <a:latin typeface="-apple-system"/>
              </a:rPr>
              <a:t>join</a:t>
            </a:r>
            <a:r>
              <a:rPr lang="zh-CN" altLang="en-US" sz="1400" dirty="0">
                <a:solidFill>
                  <a:srgbClr val="30323E"/>
                </a:solidFill>
                <a:latin typeface="-apple-system"/>
              </a:rPr>
              <a:t>即可</a:t>
            </a:r>
            <a:r>
              <a:rPr lang="zh-CN" altLang="en-US" sz="1400" dirty="0" smtClean="0">
                <a:solidFill>
                  <a:srgbClr val="30323E"/>
                </a:solidFill>
                <a:latin typeface="-apple-system"/>
              </a:rPr>
              <a:t>。</a:t>
            </a:r>
            <a:endParaRPr lang="zh-CN" altLang="en-US" dirty="0"/>
          </a:p>
        </p:txBody>
      </p:sp>
    </p:spTree>
    <p:extLst>
      <p:ext uri="{BB962C8B-B14F-4D97-AF65-F5344CB8AC3E}">
        <p14:creationId xmlns:p14="http://schemas.microsoft.com/office/powerpoint/2010/main" val="885896766"/>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a:t>
            </a:r>
            <a:r>
              <a:rPr lang="zh-CN" altLang="en-US" dirty="0" smtClean="0"/>
              <a:t>、查表 </a:t>
            </a:r>
            <a:r>
              <a:rPr lang="en-US" altLang="zh-CN" dirty="0" smtClean="0"/>
              <a:t>- </a:t>
            </a:r>
            <a:r>
              <a:rPr lang="zh-CN" altLang="en-US" dirty="0" smtClean="0"/>
              <a:t>分区分桶 </a:t>
            </a:r>
            <a:r>
              <a:rPr lang="en-US" altLang="zh-CN" dirty="0" smtClean="0"/>
              <a:t>- </a:t>
            </a:r>
            <a:r>
              <a:rPr lang="zh-CN" altLang="en-US" dirty="0" smtClean="0"/>
              <a:t>并发</a:t>
            </a:r>
            <a:endParaRPr lang="zh-CN" altLang="en-US" dirty="0"/>
          </a:p>
        </p:txBody>
      </p:sp>
      <p:pic>
        <p:nvPicPr>
          <p:cNvPr id="3" name="图片 2"/>
          <p:cNvPicPr>
            <a:picLocks noChangeAspect="1"/>
          </p:cNvPicPr>
          <p:nvPr/>
        </p:nvPicPr>
        <p:blipFill>
          <a:blip r:embed="rId2"/>
          <a:stretch>
            <a:fillRect/>
          </a:stretch>
        </p:blipFill>
        <p:spPr>
          <a:xfrm>
            <a:off x="324053" y="1476850"/>
            <a:ext cx="11578828" cy="3264061"/>
          </a:xfrm>
          <a:prstGeom prst="rect">
            <a:avLst/>
          </a:prstGeom>
        </p:spPr>
      </p:pic>
    </p:spTree>
    <p:extLst>
      <p:ext uri="{BB962C8B-B14F-4D97-AF65-F5344CB8AC3E}">
        <p14:creationId xmlns:p14="http://schemas.microsoft.com/office/powerpoint/2010/main" val="416434213"/>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1.物化视图：提取某些维度、指标建立对用户透明的预聚合表"/>
          <p:cNvSpPr txBox="1"/>
          <p:nvPr/>
        </p:nvSpPr>
        <p:spPr>
          <a:xfrm>
            <a:off x="542046" y="1242423"/>
            <a:ext cx="6266038" cy="4033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lnSpc>
                <a:spcPct val="120000"/>
              </a:lnSpc>
              <a:defRPr b="1">
                <a:solidFill>
                  <a:srgbClr val="535353"/>
                </a:solidFill>
                <a:latin typeface="+mj-lt"/>
                <a:ea typeface="+mj-ea"/>
                <a:cs typeface="+mj-cs"/>
                <a:sym typeface="Helvetica"/>
              </a:defRPr>
            </a:lvl1pPr>
          </a:lstStyle>
          <a:p>
            <a:r>
              <a:rPr dirty="0"/>
              <a:t>1.物化视图：提取某些维度、</a:t>
            </a:r>
            <a:r>
              <a:rPr dirty="0" smtClean="0"/>
              <a:t>指标建立对用户透明的预聚合表</a:t>
            </a:r>
            <a:endParaRPr lang="en-US" dirty="0" smtClean="0"/>
          </a:p>
        </p:txBody>
      </p:sp>
      <p:sp>
        <p:nvSpPr>
          <p:cNvPr id="717" name="Shape 190"/>
          <p:cNvSpPr txBox="1"/>
          <p:nvPr/>
        </p:nvSpPr>
        <p:spPr>
          <a:xfrm>
            <a:off x="561096" y="2317395"/>
            <a:ext cx="5925249" cy="4837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spAutoFit/>
          </a:bodyPr>
          <a:lstStyle/>
          <a:p>
            <a:pPr marL="114300" indent="-114300" defTabSz="457200">
              <a:lnSpc>
                <a:spcPct val="120000"/>
              </a:lnSpc>
              <a:buSzPct val="100000"/>
              <a:buChar char="✓"/>
              <a:defRPr sz="2400">
                <a:solidFill>
                  <a:srgbClr val="53585F"/>
                </a:solidFill>
                <a:latin typeface="+mj-lt"/>
                <a:ea typeface="+mj-ea"/>
                <a:cs typeface="+mj-cs"/>
                <a:sym typeface="Helvetica"/>
              </a:defRPr>
            </a:pPr>
            <a:r>
              <a:rPr sz="1200" dirty="0" err="1"/>
              <a:t>sum、min、max</a:t>
            </a:r>
            <a:endParaRPr sz="1200" dirty="0"/>
          </a:p>
          <a:p>
            <a:pPr marL="114300" indent="-114300" defTabSz="457200">
              <a:lnSpc>
                <a:spcPct val="120000"/>
              </a:lnSpc>
              <a:buSzPct val="100000"/>
              <a:buChar char="✓"/>
              <a:defRPr sz="2400">
                <a:solidFill>
                  <a:srgbClr val="53585F"/>
                </a:solidFill>
                <a:latin typeface="+mj-lt"/>
                <a:ea typeface="+mj-ea"/>
                <a:cs typeface="+mj-cs"/>
                <a:sym typeface="Helvetica"/>
              </a:defRPr>
            </a:pPr>
            <a:r>
              <a:rPr sz="1200" dirty="0" err="1"/>
              <a:t>Count-Distinct：HLL、Bitmap</a:t>
            </a:r>
            <a:endParaRPr sz="1200" dirty="0"/>
          </a:p>
        </p:txBody>
      </p:sp>
      <p:sp>
        <p:nvSpPr>
          <p:cNvPr id="718" name="2.支持多种聚合算子"/>
          <p:cNvSpPr txBox="1"/>
          <p:nvPr/>
        </p:nvSpPr>
        <p:spPr>
          <a:xfrm>
            <a:off x="542046" y="1877423"/>
            <a:ext cx="2108907" cy="4033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defTabSz="914400">
              <a:lnSpc>
                <a:spcPct val="120000"/>
              </a:lnSpc>
              <a:defRPr b="1">
                <a:solidFill>
                  <a:srgbClr val="535353"/>
                </a:solidFill>
                <a:latin typeface="+mj-lt"/>
                <a:ea typeface="+mj-ea"/>
                <a:cs typeface="+mj-cs"/>
                <a:sym typeface="Helvetica"/>
              </a:defRPr>
            </a:lvl1pPr>
          </a:lstStyle>
          <a:p>
            <a:r>
              <a:rPr dirty="0"/>
              <a:t>2.支持多种聚合算子</a:t>
            </a:r>
          </a:p>
        </p:txBody>
      </p:sp>
      <p:sp>
        <p:nvSpPr>
          <p:cNvPr id="719" name="Shape 190"/>
          <p:cNvSpPr txBox="1"/>
          <p:nvPr/>
        </p:nvSpPr>
        <p:spPr>
          <a:xfrm>
            <a:off x="561096" y="3592444"/>
            <a:ext cx="5925249" cy="7053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spAutoFit/>
          </a:bodyPr>
          <a:lstStyle/>
          <a:p>
            <a:pPr marL="114300" indent="-114300" defTabSz="457200">
              <a:lnSpc>
                <a:spcPct val="120000"/>
              </a:lnSpc>
              <a:buSzPct val="100000"/>
              <a:buChar char="✓"/>
              <a:defRPr sz="2400">
                <a:solidFill>
                  <a:srgbClr val="53585F"/>
                </a:solidFill>
                <a:latin typeface="+mj-lt"/>
                <a:ea typeface="+mj-ea"/>
                <a:cs typeface="+mj-cs"/>
                <a:sym typeface="Helvetica"/>
              </a:defRPr>
            </a:pPr>
            <a:r>
              <a:rPr sz="1200"/>
              <a:t>支持实时、批量构建</a:t>
            </a:r>
          </a:p>
          <a:p>
            <a:pPr marL="114300" indent="-114300" defTabSz="457200">
              <a:lnSpc>
                <a:spcPct val="120000"/>
              </a:lnSpc>
              <a:buSzPct val="100000"/>
              <a:buChar char="✓"/>
              <a:defRPr sz="2400">
                <a:solidFill>
                  <a:srgbClr val="53585F"/>
                </a:solidFill>
                <a:latin typeface="+mj-lt"/>
                <a:ea typeface="+mj-ea"/>
                <a:cs typeface="+mj-cs"/>
                <a:sym typeface="Helvetica"/>
              </a:defRPr>
            </a:pPr>
            <a:r>
              <a:rPr sz="1200"/>
              <a:t>支持灵活增加、删除</a:t>
            </a:r>
          </a:p>
          <a:p>
            <a:pPr marL="114300" indent="-114300" defTabSz="457200">
              <a:lnSpc>
                <a:spcPct val="120000"/>
              </a:lnSpc>
              <a:buSzPct val="100000"/>
              <a:buChar char="✓"/>
              <a:defRPr sz="2400">
                <a:solidFill>
                  <a:srgbClr val="53585F"/>
                </a:solidFill>
                <a:latin typeface="+mj-lt"/>
                <a:ea typeface="+mj-ea"/>
                <a:cs typeface="+mj-cs"/>
                <a:sym typeface="Helvetica"/>
              </a:defRPr>
            </a:pPr>
            <a:r>
              <a:rPr sz="1200"/>
              <a:t>支持schema change</a:t>
            </a:r>
          </a:p>
        </p:txBody>
      </p:sp>
      <p:sp>
        <p:nvSpPr>
          <p:cNvPr id="720" name="3.自动构建"/>
          <p:cNvSpPr txBox="1"/>
          <p:nvPr/>
        </p:nvSpPr>
        <p:spPr>
          <a:xfrm>
            <a:off x="542046" y="3147423"/>
            <a:ext cx="1185577" cy="4247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defTabSz="914400">
              <a:lnSpc>
                <a:spcPct val="120000"/>
              </a:lnSpc>
              <a:defRPr b="1">
                <a:solidFill>
                  <a:srgbClr val="535353"/>
                </a:solidFill>
                <a:latin typeface="+mj-lt"/>
                <a:ea typeface="+mj-ea"/>
                <a:cs typeface="+mj-cs"/>
                <a:sym typeface="Helvetica"/>
              </a:defRPr>
            </a:lvl1pPr>
          </a:lstStyle>
          <a:p>
            <a:r>
              <a:rPr dirty="0"/>
              <a:t>3.自动构建</a:t>
            </a:r>
          </a:p>
        </p:txBody>
      </p:sp>
      <p:sp>
        <p:nvSpPr>
          <p:cNvPr id="721" name="Shape 190"/>
          <p:cNvSpPr txBox="1"/>
          <p:nvPr/>
        </p:nvSpPr>
        <p:spPr>
          <a:xfrm>
            <a:off x="561096" y="5072296"/>
            <a:ext cx="5925249" cy="4837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spAutoFit/>
          </a:bodyPr>
          <a:lstStyle/>
          <a:p>
            <a:pPr marL="114300" indent="-114300" defTabSz="457200">
              <a:lnSpc>
                <a:spcPct val="120000"/>
              </a:lnSpc>
              <a:buSzPct val="100000"/>
              <a:buChar char="✓"/>
              <a:defRPr sz="2400">
                <a:solidFill>
                  <a:srgbClr val="53585F"/>
                </a:solidFill>
                <a:latin typeface="+mj-lt"/>
                <a:ea typeface="+mj-ea"/>
                <a:cs typeface="+mj-cs"/>
                <a:sym typeface="Helvetica"/>
              </a:defRPr>
            </a:pPr>
            <a:r>
              <a:rPr sz="1200"/>
              <a:t>使用时只需指定原始表</a:t>
            </a:r>
          </a:p>
          <a:p>
            <a:pPr marL="114300" indent="-114300" defTabSz="457200">
              <a:lnSpc>
                <a:spcPct val="120000"/>
              </a:lnSpc>
              <a:buSzPct val="100000"/>
              <a:buChar char="✓"/>
              <a:defRPr sz="2400">
                <a:solidFill>
                  <a:srgbClr val="53585F"/>
                </a:solidFill>
                <a:latin typeface="+mj-lt"/>
                <a:ea typeface="+mj-ea"/>
                <a:cs typeface="+mj-cs"/>
                <a:sym typeface="Helvetica"/>
              </a:defRPr>
            </a:pPr>
            <a:r>
              <a:rPr sz="1200"/>
              <a:t>系统自动选择最优的物化视图、并保证查询结果一致性</a:t>
            </a:r>
          </a:p>
        </p:txBody>
      </p:sp>
      <p:sp>
        <p:nvSpPr>
          <p:cNvPr id="722" name="4.透明化使用"/>
          <p:cNvSpPr txBox="1"/>
          <p:nvPr/>
        </p:nvSpPr>
        <p:spPr>
          <a:xfrm>
            <a:off x="542046" y="4638653"/>
            <a:ext cx="1416409" cy="4033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defTabSz="914400">
              <a:lnSpc>
                <a:spcPct val="120000"/>
              </a:lnSpc>
              <a:defRPr b="1">
                <a:solidFill>
                  <a:srgbClr val="535353"/>
                </a:solidFill>
                <a:latin typeface="+mj-lt"/>
                <a:ea typeface="+mj-ea"/>
                <a:cs typeface="+mj-cs"/>
                <a:sym typeface="Helvetica"/>
              </a:defRPr>
            </a:lvl1pPr>
          </a:lstStyle>
          <a:p>
            <a:r>
              <a:rPr dirty="0"/>
              <a:t>4.透明化使用</a:t>
            </a:r>
          </a:p>
        </p:txBody>
      </p:sp>
      <p:graphicFrame>
        <p:nvGraphicFramePr>
          <p:cNvPr id="723" name="Table"/>
          <p:cNvGraphicFramePr/>
          <p:nvPr/>
        </p:nvGraphicFramePr>
        <p:xfrm>
          <a:off x="7609187" y="1133569"/>
          <a:ext cx="3845596" cy="2494805"/>
        </p:xfrm>
        <a:graphic>
          <a:graphicData uri="http://schemas.openxmlformats.org/drawingml/2006/table">
            <a:tbl>
              <a:tblPr firstRow="1" bandRow="1"/>
              <a:tblGrid>
                <a:gridCol w="1080213">
                  <a:extLst>
                    <a:ext uri="{9D8B030D-6E8A-4147-A177-3AD203B41FA5}">
                      <a16:colId xmlns:a16="http://schemas.microsoft.com/office/drawing/2014/main" val="20000"/>
                    </a:ext>
                  </a:extLst>
                </a:gridCol>
                <a:gridCol w="842585">
                  <a:extLst>
                    <a:ext uri="{9D8B030D-6E8A-4147-A177-3AD203B41FA5}">
                      <a16:colId xmlns:a16="http://schemas.microsoft.com/office/drawing/2014/main" val="20001"/>
                    </a:ext>
                  </a:extLst>
                </a:gridCol>
                <a:gridCol w="961399">
                  <a:extLst>
                    <a:ext uri="{9D8B030D-6E8A-4147-A177-3AD203B41FA5}">
                      <a16:colId xmlns:a16="http://schemas.microsoft.com/office/drawing/2014/main" val="20002"/>
                    </a:ext>
                  </a:extLst>
                </a:gridCol>
                <a:gridCol w="961399">
                  <a:extLst>
                    <a:ext uri="{9D8B030D-6E8A-4147-A177-3AD203B41FA5}">
                      <a16:colId xmlns:a16="http://schemas.microsoft.com/office/drawing/2014/main" val="20003"/>
                    </a:ext>
                  </a:extLst>
                </a:gridCol>
              </a:tblGrid>
              <a:tr h="498961">
                <a:tc>
                  <a:txBody>
                    <a:bodyPr/>
                    <a:lstStyle/>
                    <a:p>
                      <a:pPr algn="ctr">
                        <a:lnSpc>
                          <a:spcPct val="100000"/>
                        </a:lnSpc>
                        <a:defRPr sz="1800" b="0">
                          <a:solidFill>
                            <a:srgbClr val="000000"/>
                          </a:solidFill>
                        </a:defRPr>
                      </a:pPr>
                      <a:r>
                        <a:rPr sz="1500" b="1">
                          <a:solidFill>
                            <a:srgbClr val="FFFFFF"/>
                          </a:solidFill>
                          <a:sym typeface="等线"/>
                        </a:rPr>
                        <a:t>date</a:t>
                      </a:r>
                    </a:p>
                  </a:txBody>
                  <a:tcPr marL="0" marR="0" marT="0" marB="0" anchor="ctr" horzOverflow="overflow"/>
                </a:tc>
                <a:tc>
                  <a:txBody>
                    <a:bodyPr/>
                    <a:lstStyle/>
                    <a:p>
                      <a:pPr algn="ctr">
                        <a:lnSpc>
                          <a:spcPct val="100000"/>
                        </a:lnSpc>
                        <a:defRPr sz="1800" b="0">
                          <a:solidFill>
                            <a:srgbClr val="000000"/>
                          </a:solidFill>
                        </a:defRPr>
                      </a:pPr>
                      <a:r>
                        <a:rPr sz="1500" b="1">
                          <a:solidFill>
                            <a:srgbClr val="FFFFFF"/>
                          </a:solidFill>
                          <a:sym typeface="等线"/>
                        </a:rPr>
                        <a:t>id</a:t>
                      </a:r>
                    </a:p>
                  </a:txBody>
                  <a:tcPr marL="0" marR="0" marT="0" marB="0" anchor="ctr" horzOverflow="overflow"/>
                </a:tc>
                <a:tc>
                  <a:txBody>
                    <a:bodyPr/>
                    <a:lstStyle/>
                    <a:p>
                      <a:pPr algn="ctr">
                        <a:lnSpc>
                          <a:spcPct val="100000"/>
                        </a:lnSpc>
                        <a:defRPr sz="1800" b="0">
                          <a:solidFill>
                            <a:srgbClr val="000000"/>
                          </a:solidFill>
                        </a:defRPr>
                      </a:pPr>
                      <a:r>
                        <a:rPr sz="1500" b="1">
                          <a:solidFill>
                            <a:srgbClr val="FFFFFF"/>
                          </a:solidFill>
                          <a:sym typeface="等线"/>
                        </a:rPr>
                        <a:t>Prov</a:t>
                      </a:r>
                    </a:p>
                  </a:txBody>
                  <a:tcPr marL="0" marR="0" marT="0" marB="0" anchor="ctr" horzOverflow="overflow"/>
                </a:tc>
                <a:tc>
                  <a:txBody>
                    <a:bodyPr/>
                    <a:lstStyle/>
                    <a:p>
                      <a:pPr algn="ctr">
                        <a:lnSpc>
                          <a:spcPct val="100000"/>
                        </a:lnSpc>
                        <a:defRPr sz="1800" b="0">
                          <a:solidFill>
                            <a:srgbClr val="000000"/>
                          </a:solidFill>
                        </a:defRPr>
                      </a:pPr>
                      <a:r>
                        <a:rPr sz="1500" b="1">
                          <a:solidFill>
                            <a:srgbClr val="FFFFFF"/>
                          </a:solidFill>
                          <a:sym typeface="等线"/>
                        </a:rPr>
                        <a:t>Pv</a:t>
                      </a:r>
                    </a:p>
                  </a:txBody>
                  <a:tcPr marL="0" marR="0" marT="0" marB="0" anchor="ctr" horzOverflow="overflow"/>
                </a:tc>
                <a:extLst>
                  <a:ext uri="{0D108BD9-81ED-4DB2-BD59-A6C34878D82A}">
                    <a16:rowId xmlns:a16="http://schemas.microsoft.com/office/drawing/2014/main" val="10000"/>
                  </a:ext>
                </a:extLst>
              </a:tr>
              <a:tr h="498961">
                <a:tc>
                  <a:txBody>
                    <a:bodyPr/>
                    <a:lstStyle/>
                    <a:p>
                      <a:pPr algn="ctr" defTabSz="457200">
                        <a:lnSpc>
                          <a:spcPct val="100000"/>
                        </a:lnSpc>
                        <a:defRPr sz="1800"/>
                      </a:pPr>
                      <a:r>
                        <a:rPr sz="1200">
                          <a:latin typeface="Arial"/>
                          <a:ea typeface="Arial"/>
                          <a:cs typeface="Arial"/>
                          <a:sym typeface="Arial"/>
                        </a:rPr>
                        <a:t>2014.01.01</a:t>
                      </a:r>
                    </a:p>
                  </a:txBody>
                  <a:tcPr marL="0" marR="0" marT="0" marB="0" anchor="ctr" horzOverflow="overflow"/>
                </a:tc>
                <a:tc>
                  <a:txBody>
                    <a:bodyPr/>
                    <a:lstStyle/>
                    <a:p>
                      <a:pPr algn="ctr" defTabSz="457200">
                        <a:lnSpc>
                          <a:spcPct val="100000"/>
                        </a:lnSpc>
                        <a:defRPr sz="1800"/>
                      </a:pPr>
                      <a:r>
                        <a:rPr sz="1200">
                          <a:latin typeface="Arial"/>
                          <a:ea typeface="Arial"/>
                          <a:cs typeface="Arial"/>
                          <a:sym typeface="Arial"/>
                        </a:rPr>
                        <a:t>1</a:t>
                      </a:r>
                    </a:p>
                  </a:txBody>
                  <a:tcPr marL="0" marR="0" marT="0" marB="0" anchor="ctr" horzOverflow="overflow"/>
                </a:tc>
                <a:tc>
                  <a:txBody>
                    <a:bodyPr/>
                    <a:lstStyle/>
                    <a:p>
                      <a:pPr algn="ctr" defTabSz="457200">
                        <a:lnSpc>
                          <a:spcPct val="100000"/>
                        </a:lnSpc>
                        <a:defRPr sz="1800"/>
                      </a:pPr>
                      <a:r>
                        <a:rPr sz="1200">
                          <a:latin typeface="Arial"/>
                          <a:ea typeface="Arial"/>
                          <a:cs typeface="Arial"/>
                          <a:sym typeface="Arial"/>
                        </a:rPr>
                        <a:t>北京</a:t>
                      </a:r>
                    </a:p>
                  </a:txBody>
                  <a:tcPr marL="0" marR="0" marT="0" marB="0" anchor="ctr" horzOverflow="overflow"/>
                </a:tc>
                <a:tc>
                  <a:txBody>
                    <a:bodyPr/>
                    <a:lstStyle/>
                    <a:p>
                      <a:pPr algn="ctr" defTabSz="457200">
                        <a:lnSpc>
                          <a:spcPct val="100000"/>
                        </a:lnSpc>
                        <a:defRPr sz="1800"/>
                      </a:pPr>
                      <a:r>
                        <a:rPr sz="1200">
                          <a:latin typeface="Arial"/>
                          <a:ea typeface="Arial"/>
                          <a:cs typeface="Arial"/>
                          <a:sym typeface="Arial"/>
                        </a:rPr>
                        <a:t>10</a:t>
                      </a:r>
                    </a:p>
                  </a:txBody>
                  <a:tcPr marL="0" marR="0" marT="0" marB="0" anchor="ctr" horzOverflow="overflow"/>
                </a:tc>
                <a:extLst>
                  <a:ext uri="{0D108BD9-81ED-4DB2-BD59-A6C34878D82A}">
                    <a16:rowId xmlns:a16="http://schemas.microsoft.com/office/drawing/2014/main" val="10001"/>
                  </a:ext>
                </a:extLst>
              </a:tr>
              <a:tr h="498961">
                <a:tc>
                  <a:txBody>
                    <a:bodyPr/>
                    <a:lstStyle/>
                    <a:p>
                      <a:pPr algn="ctr" defTabSz="457200">
                        <a:lnSpc>
                          <a:spcPct val="100000"/>
                        </a:lnSpc>
                        <a:defRPr sz="1800"/>
                      </a:pPr>
                      <a:r>
                        <a:rPr sz="1200">
                          <a:latin typeface="Arial"/>
                          <a:ea typeface="Arial"/>
                          <a:cs typeface="Arial"/>
                          <a:sym typeface="Arial"/>
                        </a:rPr>
                        <a:t>2014.01.01</a:t>
                      </a:r>
                    </a:p>
                  </a:txBody>
                  <a:tcPr marL="0" marR="0" marT="0" marB="0" anchor="ctr" horzOverflow="overflow"/>
                </a:tc>
                <a:tc>
                  <a:txBody>
                    <a:bodyPr/>
                    <a:lstStyle/>
                    <a:p>
                      <a:pPr algn="ctr" defTabSz="457200">
                        <a:lnSpc>
                          <a:spcPct val="100000"/>
                        </a:lnSpc>
                        <a:defRPr sz="1800"/>
                      </a:pPr>
                      <a:r>
                        <a:rPr sz="1200">
                          <a:latin typeface="Arial"/>
                          <a:ea typeface="Arial"/>
                          <a:cs typeface="Arial"/>
                          <a:sym typeface="Arial"/>
                        </a:rPr>
                        <a:t>2</a:t>
                      </a:r>
                    </a:p>
                  </a:txBody>
                  <a:tcPr marL="0" marR="0" marT="0" marB="0" anchor="ctr" horzOverflow="overflow"/>
                </a:tc>
                <a:tc>
                  <a:txBody>
                    <a:bodyPr/>
                    <a:lstStyle/>
                    <a:p>
                      <a:pPr algn="ctr" defTabSz="457200">
                        <a:lnSpc>
                          <a:spcPct val="100000"/>
                        </a:lnSpc>
                        <a:defRPr sz="1800"/>
                      </a:pPr>
                      <a:r>
                        <a:rPr sz="1200">
                          <a:latin typeface="Arial"/>
                          <a:ea typeface="Arial"/>
                          <a:cs typeface="Arial"/>
                          <a:sym typeface="Arial"/>
                        </a:rPr>
                        <a:t>天津</a:t>
                      </a:r>
                    </a:p>
                  </a:txBody>
                  <a:tcPr marL="0" marR="0" marT="0" marB="0" anchor="ctr" horzOverflow="overflow"/>
                </a:tc>
                <a:tc>
                  <a:txBody>
                    <a:bodyPr/>
                    <a:lstStyle/>
                    <a:p>
                      <a:pPr algn="ctr" defTabSz="457200">
                        <a:lnSpc>
                          <a:spcPct val="100000"/>
                        </a:lnSpc>
                        <a:defRPr sz="1800"/>
                      </a:pPr>
                      <a:r>
                        <a:rPr sz="1200">
                          <a:latin typeface="Arial"/>
                          <a:ea typeface="Arial"/>
                          <a:cs typeface="Arial"/>
                          <a:sym typeface="Arial"/>
                        </a:rPr>
                        <a:t>30</a:t>
                      </a:r>
                    </a:p>
                  </a:txBody>
                  <a:tcPr marL="0" marR="0" marT="0" marB="0" anchor="ctr" horzOverflow="overflow"/>
                </a:tc>
                <a:extLst>
                  <a:ext uri="{0D108BD9-81ED-4DB2-BD59-A6C34878D82A}">
                    <a16:rowId xmlns:a16="http://schemas.microsoft.com/office/drawing/2014/main" val="10002"/>
                  </a:ext>
                </a:extLst>
              </a:tr>
              <a:tr h="498961">
                <a:tc>
                  <a:txBody>
                    <a:bodyPr/>
                    <a:lstStyle/>
                    <a:p>
                      <a:pPr algn="ctr" defTabSz="457200">
                        <a:lnSpc>
                          <a:spcPct val="100000"/>
                        </a:lnSpc>
                        <a:defRPr sz="1800"/>
                      </a:pPr>
                      <a:r>
                        <a:rPr sz="1200">
                          <a:latin typeface="Arial"/>
                          <a:ea typeface="Arial"/>
                          <a:cs typeface="Arial"/>
                          <a:sym typeface="Arial"/>
                        </a:rPr>
                        <a:t>2014.01.02</a:t>
                      </a:r>
                    </a:p>
                  </a:txBody>
                  <a:tcPr marL="0" marR="0" marT="0" marB="0" anchor="ctr" horzOverflow="overflow"/>
                </a:tc>
                <a:tc>
                  <a:txBody>
                    <a:bodyPr/>
                    <a:lstStyle/>
                    <a:p>
                      <a:pPr algn="ctr" defTabSz="457200">
                        <a:lnSpc>
                          <a:spcPct val="100000"/>
                        </a:lnSpc>
                        <a:defRPr sz="1800"/>
                      </a:pPr>
                      <a:r>
                        <a:rPr sz="1200">
                          <a:latin typeface="Arial"/>
                          <a:ea typeface="Arial"/>
                          <a:cs typeface="Arial"/>
                          <a:sym typeface="Arial"/>
                        </a:rPr>
                        <a:t>1</a:t>
                      </a:r>
                    </a:p>
                  </a:txBody>
                  <a:tcPr marL="0" marR="0" marT="0" marB="0" anchor="ctr" horzOverflow="overflow"/>
                </a:tc>
                <a:tc>
                  <a:txBody>
                    <a:bodyPr/>
                    <a:lstStyle/>
                    <a:p>
                      <a:pPr algn="ctr" defTabSz="457200">
                        <a:lnSpc>
                          <a:spcPct val="100000"/>
                        </a:lnSpc>
                        <a:defRPr sz="1800"/>
                      </a:pPr>
                      <a:r>
                        <a:rPr sz="1200">
                          <a:latin typeface="Arial"/>
                          <a:ea typeface="Arial"/>
                          <a:cs typeface="Arial"/>
                          <a:sym typeface="Arial"/>
                        </a:rPr>
                        <a:t>北京</a:t>
                      </a:r>
                    </a:p>
                  </a:txBody>
                  <a:tcPr marL="0" marR="0" marT="0" marB="0" anchor="ctr" horzOverflow="overflow"/>
                </a:tc>
                <a:tc>
                  <a:txBody>
                    <a:bodyPr/>
                    <a:lstStyle/>
                    <a:p>
                      <a:pPr algn="ctr" defTabSz="457200">
                        <a:lnSpc>
                          <a:spcPct val="100000"/>
                        </a:lnSpc>
                        <a:defRPr sz="1800"/>
                      </a:pPr>
                      <a:r>
                        <a:rPr sz="1200">
                          <a:latin typeface="Arial"/>
                          <a:ea typeface="Arial"/>
                          <a:cs typeface="Arial"/>
                          <a:sym typeface="Arial"/>
                        </a:rPr>
                        <a:t>20</a:t>
                      </a:r>
                    </a:p>
                  </a:txBody>
                  <a:tcPr marL="0" marR="0" marT="0" marB="0" anchor="ctr" horzOverflow="overflow"/>
                </a:tc>
                <a:extLst>
                  <a:ext uri="{0D108BD9-81ED-4DB2-BD59-A6C34878D82A}">
                    <a16:rowId xmlns:a16="http://schemas.microsoft.com/office/drawing/2014/main" val="10003"/>
                  </a:ext>
                </a:extLst>
              </a:tr>
              <a:tr h="498961">
                <a:tc>
                  <a:txBody>
                    <a:bodyPr/>
                    <a:lstStyle/>
                    <a:p>
                      <a:pPr algn="ctr" defTabSz="457200">
                        <a:lnSpc>
                          <a:spcPct val="100000"/>
                        </a:lnSpc>
                        <a:defRPr sz="1800"/>
                      </a:pPr>
                      <a:r>
                        <a:rPr sz="1200">
                          <a:latin typeface="Arial"/>
                          <a:ea typeface="Arial"/>
                          <a:cs typeface="Arial"/>
                          <a:sym typeface="Arial"/>
                        </a:rPr>
                        <a:t>2014.01.02</a:t>
                      </a:r>
                    </a:p>
                  </a:txBody>
                  <a:tcPr marL="0" marR="0" marT="0" marB="0" anchor="ctr" horzOverflow="overflow"/>
                </a:tc>
                <a:tc>
                  <a:txBody>
                    <a:bodyPr/>
                    <a:lstStyle/>
                    <a:p>
                      <a:pPr algn="ctr" defTabSz="457200">
                        <a:lnSpc>
                          <a:spcPct val="100000"/>
                        </a:lnSpc>
                        <a:defRPr sz="1800"/>
                      </a:pPr>
                      <a:r>
                        <a:rPr sz="1200">
                          <a:latin typeface="Arial"/>
                          <a:ea typeface="Arial"/>
                          <a:cs typeface="Arial"/>
                          <a:sym typeface="Arial"/>
                        </a:rPr>
                        <a:t>1</a:t>
                      </a:r>
                    </a:p>
                  </a:txBody>
                  <a:tcPr marL="0" marR="0" marT="0" marB="0" anchor="ctr" horzOverflow="overflow"/>
                </a:tc>
                <a:tc>
                  <a:txBody>
                    <a:bodyPr/>
                    <a:lstStyle/>
                    <a:p>
                      <a:pPr algn="ctr" defTabSz="457200">
                        <a:lnSpc>
                          <a:spcPct val="100000"/>
                        </a:lnSpc>
                        <a:defRPr sz="1800"/>
                      </a:pPr>
                      <a:r>
                        <a:rPr sz="1200">
                          <a:latin typeface="Arial"/>
                          <a:ea typeface="Arial"/>
                          <a:cs typeface="Arial"/>
                          <a:sym typeface="Arial"/>
                        </a:rPr>
                        <a:t>北京</a:t>
                      </a:r>
                    </a:p>
                  </a:txBody>
                  <a:tcPr marL="0" marR="0" marT="0" marB="0" anchor="ctr" horzOverflow="overflow"/>
                </a:tc>
                <a:tc>
                  <a:txBody>
                    <a:bodyPr/>
                    <a:lstStyle/>
                    <a:p>
                      <a:pPr algn="ctr" defTabSz="457200">
                        <a:lnSpc>
                          <a:spcPct val="100000"/>
                        </a:lnSpc>
                        <a:defRPr sz="1800"/>
                      </a:pPr>
                      <a:r>
                        <a:rPr sz="1200">
                          <a:latin typeface="Arial"/>
                          <a:ea typeface="Arial"/>
                          <a:cs typeface="Arial"/>
                          <a:sym typeface="Arial"/>
                        </a:rPr>
                        <a:t>40</a:t>
                      </a:r>
                    </a:p>
                  </a:txBody>
                  <a:tcPr marL="0" marR="0" marT="0" marB="0" anchor="ctr" horzOverflow="overflow"/>
                </a:tc>
                <a:extLst>
                  <a:ext uri="{0D108BD9-81ED-4DB2-BD59-A6C34878D82A}">
                    <a16:rowId xmlns:a16="http://schemas.microsoft.com/office/drawing/2014/main" val="10004"/>
                  </a:ext>
                </a:extLst>
              </a:tr>
            </a:tbl>
          </a:graphicData>
        </a:graphic>
      </p:graphicFrame>
      <p:graphicFrame>
        <p:nvGraphicFramePr>
          <p:cNvPr id="724" name="Table"/>
          <p:cNvGraphicFramePr/>
          <p:nvPr/>
        </p:nvGraphicFramePr>
        <p:xfrm>
          <a:off x="7609187" y="4227548"/>
          <a:ext cx="1922798" cy="1496883"/>
        </p:xfrm>
        <a:graphic>
          <a:graphicData uri="http://schemas.openxmlformats.org/drawingml/2006/table">
            <a:tbl>
              <a:tblPr firstRow="1" bandRow="1"/>
              <a:tblGrid>
                <a:gridCol w="1083835">
                  <a:extLst>
                    <a:ext uri="{9D8B030D-6E8A-4147-A177-3AD203B41FA5}">
                      <a16:colId xmlns:a16="http://schemas.microsoft.com/office/drawing/2014/main" val="20000"/>
                    </a:ext>
                  </a:extLst>
                </a:gridCol>
                <a:gridCol w="838963">
                  <a:extLst>
                    <a:ext uri="{9D8B030D-6E8A-4147-A177-3AD203B41FA5}">
                      <a16:colId xmlns:a16="http://schemas.microsoft.com/office/drawing/2014/main" val="20001"/>
                    </a:ext>
                  </a:extLst>
                </a:gridCol>
              </a:tblGrid>
              <a:tr h="498961">
                <a:tc>
                  <a:txBody>
                    <a:bodyPr/>
                    <a:lstStyle/>
                    <a:p>
                      <a:pPr algn="ctr">
                        <a:lnSpc>
                          <a:spcPct val="100000"/>
                        </a:lnSpc>
                        <a:defRPr sz="1800" b="0">
                          <a:solidFill>
                            <a:srgbClr val="000000"/>
                          </a:solidFill>
                        </a:defRPr>
                      </a:pPr>
                      <a:r>
                        <a:rPr sz="1500" b="1">
                          <a:solidFill>
                            <a:srgbClr val="FFFFFF"/>
                          </a:solidFill>
                          <a:sym typeface="等线"/>
                        </a:rPr>
                        <a:t>date</a:t>
                      </a:r>
                    </a:p>
                  </a:txBody>
                  <a:tcPr marL="0" marR="0" marT="0" marB="0" anchor="ctr" horzOverflow="overflow"/>
                </a:tc>
                <a:tc>
                  <a:txBody>
                    <a:bodyPr/>
                    <a:lstStyle/>
                    <a:p>
                      <a:pPr algn="ctr">
                        <a:lnSpc>
                          <a:spcPct val="100000"/>
                        </a:lnSpc>
                        <a:defRPr sz="1800" b="0">
                          <a:solidFill>
                            <a:srgbClr val="000000"/>
                          </a:solidFill>
                        </a:defRPr>
                      </a:pPr>
                      <a:r>
                        <a:rPr sz="1500" b="1">
                          <a:solidFill>
                            <a:srgbClr val="FFFFFF"/>
                          </a:solidFill>
                          <a:sym typeface="等线"/>
                        </a:rPr>
                        <a:t>Pv</a:t>
                      </a:r>
                    </a:p>
                  </a:txBody>
                  <a:tcPr marL="0" marR="0" marT="0" marB="0" anchor="ctr" horzOverflow="overflow"/>
                </a:tc>
                <a:extLst>
                  <a:ext uri="{0D108BD9-81ED-4DB2-BD59-A6C34878D82A}">
                    <a16:rowId xmlns:a16="http://schemas.microsoft.com/office/drawing/2014/main" val="10000"/>
                  </a:ext>
                </a:extLst>
              </a:tr>
              <a:tr h="498961">
                <a:tc>
                  <a:txBody>
                    <a:bodyPr/>
                    <a:lstStyle/>
                    <a:p>
                      <a:pPr algn="ctr" defTabSz="457200">
                        <a:lnSpc>
                          <a:spcPct val="100000"/>
                        </a:lnSpc>
                        <a:defRPr sz="1800"/>
                      </a:pPr>
                      <a:r>
                        <a:rPr sz="1200">
                          <a:latin typeface="Arial"/>
                          <a:ea typeface="Arial"/>
                          <a:cs typeface="Arial"/>
                          <a:sym typeface="Arial"/>
                        </a:rPr>
                        <a:t>2014.01.01</a:t>
                      </a:r>
                    </a:p>
                  </a:txBody>
                  <a:tcPr marL="0" marR="0" marT="0" marB="0" anchor="ctr" horzOverflow="overflow"/>
                </a:tc>
                <a:tc>
                  <a:txBody>
                    <a:bodyPr/>
                    <a:lstStyle/>
                    <a:p>
                      <a:pPr algn="ctr" defTabSz="457200">
                        <a:lnSpc>
                          <a:spcPct val="100000"/>
                        </a:lnSpc>
                        <a:defRPr sz="1800"/>
                      </a:pPr>
                      <a:r>
                        <a:rPr sz="1200">
                          <a:latin typeface="Arial"/>
                          <a:ea typeface="Arial"/>
                          <a:cs typeface="Arial"/>
                          <a:sym typeface="Arial"/>
                        </a:rPr>
                        <a:t>40</a:t>
                      </a:r>
                    </a:p>
                  </a:txBody>
                  <a:tcPr marL="0" marR="0" marT="0" marB="0" anchor="ctr" horzOverflow="overflow"/>
                </a:tc>
                <a:extLst>
                  <a:ext uri="{0D108BD9-81ED-4DB2-BD59-A6C34878D82A}">
                    <a16:rowId xmlns:a16="http://schemas.microsoft.com/office/drawing/2014/main" val="10001"/>
                  </a:ext>
                </a:extLst>
              </a:tr>
              <a:tr h="498961">
                <a:tc>
                  <a:txBody>
                    <a:bodyPr/>
                    <a:lstStyle/>
                    <a:p>
                      <a:pPr algn="ctr" defTabSz="457200">
                        <a:lnSpc>
                          <a:spcPct val="100000"/>
                        </a:lnSpc>
                        <a:defRPr sz="1800"/>
                      </a:pPr>
                      <a:r>
                        <a:rPr sz="1200">
                          <a:latin typeface="Arial"/>
                          <a:ea typeface="Arial"/>
                          <a:cs typeface="Arial"/>
                          <a:sym typeface="Arial"/>
                        </a:rPr>
                        <a:t>2014.01.02</a:t>
                      </a:r>
                    </a:p>
                  </a:txBody>
                  <a:tcPr marL="0" marR="0" marT="0" marB="0" anchor="ctr" horzOverflow="overflow"/>
                </a:tc>
                <a:tc>
                  <a:txBody>
                    <a:bodyPr/>
                    <a:lstStyle/>
                    <a:p>
                      <a:pPr algn="ctr" defTabSz="457200">
                        <a:lnSpc>
                          <a:spcPct val="100000"/>
                        </a:lnSpc>
                        <a:defRPr sz="1800"/>
                      </a:pPr>
                      <a:r>
                        <a:rPr sz="1200">
                          <a:latin typeface="Arial"/>
                          <a:ea typeface="Arial"/>
                          <a:cs typeface="Arial"/>
                          <a:sym typeface="Arial"/>
                        </a:rPr>
                        <a:t>60</a:t>
                      </a:r>
                    </a:p>
                  </a:txBody>
                  <a:tcPr marL="0" marR="0" marT="0" marB="0" anchor="ctr" horzOverflow="overflow"/>
                </a:tc>
                <a:extLst>
                  <a:ext uri="{0D108BD9-81ED-4DB2-BD59-A6C34878D82A}">
                    <a16:rowId xmlns:a16="http://schemas.microsoft.com/office/drawing/2014/main" val="10002"/>
                  </a:ext>
                </a:extLst>
              </a:tr>
            </a:tbl>
          </a:graphicData>
        </a:graphic>
      </p:graphicFrame>
      <p:graphicFrame>
        <p:nvGraphicFramePr>
          <p:cNvPr id="725" name="Table"/>
          <p:cNvGraphicFramePr/>
          <p:nvPr/>
        </p:nvGraphicFramePr>
        <p:xfrm>
          <a:off x="9945746" y="4227548"/>
          <a:ext cx="1509038" cy="1496883"/>
        </p:xfrm>
        <a:graphic>
          <a:graphicData uri="http://schemas.openxmlformats.org/drawingml/2006/table">
            <a:tbl>
              <a:tblPr firstRow="1" bandRow="1"/>
              <a:tblGrid>
                <a:gridCol w="754519">
                  <a:extLst>
                    <a:ext uri="{9D8B030D-6E8A-4147-A177-3AD203B41FA5}">
                      <a16:colId xmlns:a16="http://schemas.microsoft.com/office/drawing/2014/main" val="20000"/>
                    </a:ext>
                  </a:extLst>
                </a:gridCol>
                <a:gridCol w="754519">
                  <a:extLst>
                    <a:ext uri="{9D8B030D-6E8A-4147-A177-3AD203B41FA5}">
                      <a16:colId xmlns:a16="http://schemas.microsoft.com/office/drawing/2014/main" val="20001"/>
                    </a:ext>
                  </a:extLst>
                </a:gridCol>
              </a:tblGrid>
              <a:tr h="498961">
                <a:tc>
                  <a:txBody>
                    <a:bodyPr/>
                    <a:lstStyle/>
                    <a:p>
                      <a:pPr algn="ctr">
                        <a:lnSpc>
                          <a:spcPct val="100000"/>
                        </a:lnSpc>
                        <a:defRPr sz="1800" b="0">
                          <a:solidFill>
                            <a:srgbClr val="000000"/>
                          </a:solidFill>
                        </a:defRPr>
                      </a:pPr>
                      <a:r>
                        <a:rPr sz="1500" b="1">
                          <a:solidFill>
                            <a:srgbClr val="FFFFFF"/>
                          </a:solidFill>
                          <a:sym typeface="等线"/>
                        </a:rPr>
                        <a:t>id</a:t>
                      </a:r>
                    </a:p>
                  </a:txBody>
                  <a:tcPr marL="0" marR="0" marT="0" marB="0" anchor="ctr" horzOverflow="overflow"/>
                </a:tc>
                <a:tc>
                  <a:txBody>
                    <a:bodyPr/>
                    <a:lstStyle/>
                    <a:p>
                      <a:pPr algn="ctr">
                        <a:lnSpc>
                          <a:spcPct val="100000"/>
                        </a:lnSpc>
                        <a:defRPr sz="1800" b="0">
                          <a:solidFill>
                            <a:srgbClr val="000000"/>
                          </a:solidFill>
                        </a:defRPr>
                      </a:pPr>
                      <a:r>
                        <a:rPr sz="1500" b="1">
                          <a:solidFill>
                            <a:srgbClr val="FFFFFF"/>
                          </a:solidFill>
                          <a:sym typeface="等线"/>
                        </a:rPr>
                        <a:t>Pv</a:t>
                      </a:r>
                    </a:p>
                  </a:txBody>
                  <a:tcPr marL="0" marR="0" marT="0" marB="0" anchor="ctr" horzOverflow="overflow"/>
                </a:tc>
                <a:extLst>
                  <a:ext uri="{0D108BD9-81ED-4DB2-BD59-A6C34878D82A}">
                    <a16:rowId xmlns:a16="http://schemas.microsoft.com/office/drawing/2014/main" val="10000"/>
                  </a:ext>
                </a:extLst>
              </a:tr>
              <a:tr h="498961">
                <a:tc>
                  <a:txBody>
                    <a:bodyPr/>
                    <a:lstStyle/>
                    <a:p>
                      <a:pPr algn="ctr" defTabSz="457200">
                        <a:lnSpc>
                          <a:spcPct val="100000"/>
                        </a:lnSpc>
                        <a:defRPr sz="1800"/>
                      </a:pPr>
                      <a:r>
                        <a:rPr sz="1200">
                          <a:latin typeface="Arial"/>
                          <a:ea typeface="Arial"/>
                          <a:cs typeface="Arial"/>
                          <a:sym typeface="Arial"/>
                        </a:rPr>
                        <a:t>1</a:t>
                      </a:r>
                    </a:p>
                  </a:txBody>
                  <a:tcPr marL="0" marR="0" marT="0" marB="0" anchor="ctr" horzOverflow="overflow"/>
                </a:tc>
                <a:tc>
                  <a:txBody>
                    <a:bodyPr/>
                    <a:lstStyle/>
                    <a:p>
                      <a:pPr algn="ctr" defTabSz="457200">
                        <a:lnSpc>
                          <a:spcPct val="100000"/>
                        </a:lnSpc>
                        <a:defRPr sz="1800"/>
                      </a:pPr>
                      <a:r>
                        <a:rPr sz="1200">
                          <a:latin typeface="Arial"/>
                          <a:ea typeface="Arial"/>
                          <a:cs typeface="Arial"/>
                          <a:sym typeface="Arial"/>
                        </a:rPr>
                        <a:t>70</a:t>
                      </a:r>
                    </a:p>
                  </a:txBody>
                  <a:tcPr marL="0" marR="0" marT="0" marB="0" anchor="ctr" horzOverflow="overflow"/>
                </a:tc>
                <a:extLst>
                  <a:ext uri="{0D108BD9-81ED-4DB2-BD59-A6C34878D82A}">
                    <a16:rowId xmlns:a16="http://schemas.microsoft.com/office/drawing/2014/main" val="10001"/>
                  </a:ext>
                </a:extLst>
              </a:tr>
              <a:tr h="498961">
                <a:tc>
                  <a:txBody>
                    <a:bodyPr/>
                    <a:lstStyle/>
                    <a:p>
                      <a:pPr algn="ctr" defTabSz="457200">
                        <a:lnSpc>
                          <a:spcPct val="100000"/>
                        </a:lnSpc>
                        <a:defRPr sz="1800"/>
                      </a:pPr>
                      <a:r>
                        <a:rPr sz="1200">
                          <a:latin typeface="Arial"/>
                          <a:ea typeface="Arial"/>
                          <a:cs typeface="Arial"/>
                          <a:sym typeface="Arial"/>
                        </a:rPr>
                        <a:t>2</a:t>
                      </a:r>
                    </a:p>
                  </a:txBody>
                  <a:tcPr marL="0" marR="0" marT="0" marB="0" anchor="ctr" horzOverflow="overflow"/>
                </a:tc>
                <a:tc>
                  <a:txBody>
                    <a:bodyPr/>
                    <a:lstStyle/>
                    <a:p>
                      <a:pPr algn="ctr" defTabSz="457200">
                        <a:lnSpc>
                          <a:spcPct val="100000"/>
                        </a:lnSpc>
                        <a:defRPr sz="1800"/>
                      </a:pPr>
                      <a:r>
                        <a:rPr sz="1200">
                          <a:latin typeface="Arial"/>
                          <a:ea typeface="Arial"/>
                          <a:cs typeface="Arial"/>
                          <a:sym typeface="Arial"/>
                        </a:rPr>
                        <a:t>30</a:t>
                      </a:r>
                    </a:p>
                  </a:txBody>
                  <a:tcPr marL="0" marR="0" marT="0" marB="0" anchor="ctr" horzOverflow="overflow"/>
                </a:tc>
                <a:extLst>
                  <a:ext uri="{0D108BD9-81ED-4DB2-BD59-A6C34878D82A}">
                    <a16:rowId xmlns:a16="http://schemas.microsoft.com/office/drawing/2014/main" val="10002"/>
                  </a:ext>
                </a:extLst>
              </a:tr>
            </a:tbl>
          </a:graphicData>
        </a:graphic>
      </p:graphicFrame>
      <p:sp>
        <p:nvSpPr>
          <p:cNvPr id="726" name="Arrow"/>
          <p:cNvSpPr/>
          <p:nvPr/>
        </p:nvSpPr>
        <p:spPr>
          <a:xfrm rot="5400000">
            <a:off x="8437311" y="3843631"/>
            <a:ext cx="266552" cy="202999"/>
          </a:xfrm>
          <a:prstGeom prst="rightArrow">
            <a:avLst>
              <a:gd name="adj1" fmla="val 38191"/>
              <a:gd name="adj2" fmla="val 74177"/>
            </a:avLst>
          </a:prstGeom>
          <a:solidFill>
            <a:srgbClr val="F4BE00"/>
          </a:solidFill>
          <a:ln w="12700">
            <a:miter lim="400000"/>
          </a:ln>
        </p:spPr>
        <p:txBody>
          <a:bodyPr lIns="26789" tIns="26789" rIns="26789" bIns="26789" anchor="ctr"/>
          <a:lstStyle/>
          <a:p>
            <a:pPr algn="ctr" defTabSz="410766">
              <a:defRPr sz="3000">
                <a:solidFill>
                  <a:srgbClr val="FFFFFF"/>
                </a:solidFill>
                <a:latin typeface="Helvetica Light"/>
                <a:ea typeface="Helvetica Light"/>
                <a:cs typeface="Helvetica Light"/>
                <a:sym typeface="Helvetica Light"/>
              </a:defRPr>
            </a:pPr>
            <a:endParaRPr sz="1500"/>
          </a:p>
        </p:txBody>
      </p:sp>
      <p:sp>
        <p:nvSpPr>
          <p:cNvPr id="727" name="Arrow"/>
          <p:cNvSpPr/>
          <p:nvPr/>
        </p:nvSpPr>
        <p:spPr>
          <a:xfrm rot="5400000">
            <a:off x="10566989" y="3843631"/>
            <a:ext cx="266552" cy="202999"/>
          </a:xfrm>
          <a:prstGeom prst="rightArrow">
            <a:avLst>
              <a:gd name="adj1" fmla="val 38191"/>
              <a:gd name="adj2" fmla="val 74177"/>
            </a:avLst>
          </a:prstGeom>
          <a:solidFill>
            <a:srgbClr val="F4BE00"/>
          </a:solidFill>
          <a:ln w="12700">
            <a:miter lim="400000"/>
          </a:ln>
        </p:spPr>
        <p:txBody>
          <a:bodyPr lIns="26789" tIns="26789" rIns="26789" bIns="26789" anchor="ctr"/>
          <a:lstStyle/>
          <a:p>
            <a:pPr algn="ctr" defTabSz="410766">
              <a:defRPr sz="3000">
                <a:solidFill>
                  <a:srgbClr val="FFFFFF"/>
                </a:solidFill>
                <a:latin typeface="Helvetica Light"/>
                <a:ea typeface="Helvetica Light"/>
                <a:cs typeface="Helvetica Light"/>
                <a:sym typeface="Helvetica Light"/>
              </a:defRPr>
            </a:pPr>
            <a:endParaRPr sz="1500"/>
          </a:p>
        </p:txBody>
      </p:sp>
      <p:sp>
        <p:nvSpPr>
          <p:cNvPr id="2" name="标题 1"/>
          <p:cNvSpPr>
            <a:spLocks noGrp="1"/>
          </p:cNvSpPr>
          <p:nvPr>
            <p:ph type="title"/>
          </p:nvPr>
        </p:nvSpPr>
        <p:spPr/>
        <p:txBody>
          <a:bodyPr/>
          <a:lstStyle/>
          <a:p>
            <a:r>
              <a:rPr lang="en-US" altLang="zh-CN" dirty="0" smtClean="0"/>
              <a:t>4</a:t>
            </a:r>
            <a:r>
              <a:rPr lang="zh-CN" altLang="en-US" dirty="0" smtClean="0"/>
              <a:t>、查表 </a:t>
            </a:r>
            <a:r>
              <a:rPr lang="en-US" altLang="zh-CN" dirty="0" smtClean="0"/>
              <a:t>– </a:t>
            </a:r>
            <a:r>
              <a:rPr lang="zh-CN" altLang="en-US" dirty="0" smtClean="0"/>
              <a:t>物化视图</a:t>
            </a:r>
            <a:endParaRPr lang="zh-CN" altLang="en-US" dirty="0"/>
          </a:p>
        </p:txBody>
      </p:sp>
    </p:spTree>
    <p:extLst>
      <p:ext uri="{BB962C8B-B14F-4D97-AF65-F5344CB8AC3E}">
        <p14:creationId xmlns:p14="http://schemas.microsoft.com/office/powerpoint/2010/main" val="3374854515"/>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a:t>
            </a:r>
            <a:r>
              <a:rPr lang="zh-CN" altLang="en-US" dirty="0" smtClean="0"/>
              <a:t>、查表 </a:t>
            </a:r>
            <a:r>
              <a:rPr lang="en-US" altLang="zh-CN" dirty="0" smtClean="0"/>
              <a:t>- </a:t>
            </a:r>
            <a:r>
              <a:rPr lang="zh-CN" altLang="en-US" dirty="0" smtClean="0"/>
              <a:t>索引</a:t>
            </a:r>
            <a:endParaRPr lang="zh-CN" altLang="en-US" dirty="0"/>
          </a:p>
        </p:txBody>
      </p:sp>
      <p:sp>
        <p:nvSpPr>
          <p:cNvPr id="3" name="文本框 2"/>
          <p:cNvSpPr txBox="1"/>
          <p:nvPr/>
        </p:nvSpPr>
        <p:spPr>
          <a:xfrm>
            <a:off x="796636" y="983673"/>
            <a:ext cx="10217530" cy="5438412"/>
          </a:xfrm>
          <a:prstGeom prst="rect">
            <a:avLst/>
          </a:prstGeom>
          <a:noFill/>
        </p:spPr>
        <p:txBody>
          <a:bodyPr wrap="square" rtlCol="0">
            <a:spAutoFit/>
          </a:bodyPr>
          <a:lstStyle/>
          <a:p>
            <a:r>
              <a:rPr lang="zh-CN" altLang="en-US" dirty="0" smtClean="0"/>
              <a:t>索引类型</a:t>
            </a:r>
            <a:endParaRPr lang="en-US" altLang="zh-CN" dirty="0" smtClean="0"/>
          </a:p>
          <a:p>
            <a:pPr marL="285750" indent="-285750">
              <a:buFont typeface="Arial" panose="020B0604020202020204" pitchFamily="34" charset="0"/>
              <a:buChar char="•"/>
            </a:pPr>
            <a:r>
              <a:rPr lang="zh-CN" altLang="en-US" dirty="0" smtClean="0"/>
              <a:t>前缀索引</a:t>
            </a:r>
            <a:endParaRPr lang="en-US" altLang="zh-CN" dirty="0" smtClean="0"/>
          </a:p>
          <a:p>
            <a:pPr marL="285750" indent="-285750">
              <a:buFont typeface="Arial" panose="020B0604020202020204" pitchFamily="34" charset="0"/>
              <a:buChar char="•"/>
            </a:pPr>
            <a:r>
              <a:rPr lang="en-US" altLang="zh-CN" dirty="0" smtClean="0"/>
              <a:t>Min/Max</a:t>
            </a:r>
            <a:r>
              <a:rPr lang="zh-CN" altLang="en-US" dirty="0" smtClean="0"/>
              <a:t>索引</a:t>
            </a:r>
            <a:endParaRPr lang="en-US" altLang="zh-CN" dirty="0" smtClean="0"/>
          </a:p>
          <a:p>
            <a:pPr marL="285750" indent="-285750">
              <a:buFont typeface="Arial" panose="020B0604020202020204" pitchFamily="34" charset="0"/>
              <a:buChar char="•"/>
            </a:pPr>
            <a:r>
              <a:rPr lang="en-US" altLang="zh-CN" dirty="0" smtClean="0"/>
              <a:t>Ordinal</a:t>
            </a:r>
            <a:r>
              <a:rPr lang="zh-CN" altLang="en-US" dirty="0" smtClean="0"/>
              <a:t>索引</a:t>
            </a:r>
            <a:endParaRPr lang="en-US" altLang="zh-CN" dirty="0" smtClean="0"/>
          </a:p>
          <a:p>
            <a:pPr marL="285750" indent="-285750">
              <a:lnSpc>
                <a:spcPct val="130000"/>
              </a:lnSpc>
              <a:spcBef>
                <a:spcPts val="600"/>
              </a:spcBef>
              <a:spcAft>
                <a:spcPts val="600"/>
              </a:spcAft>
              <a:buFont typeface="Arial" panose="020B0604020202020204" pitchFamily="34" charset="0"/>
              <a:buChar char="•"/>
            </a:pPr>
            <a:r>
              <a:rPr lang="en-US" altLang="zh-CN" dirty="0" smtClean="0"/>
              <a:t>Bitmap</a:t>
            </a:r>
            <a:r>
              <a:rPr lang="zh-CN" altLang="en-US" dirty="0" smtClean="0"/>
              <a:t>索引</a:t>
            </a:r>
            <a:endParaRPr lang="en-US" altLang="zh-CN" dirty="0" smtClean="0"/>
          </a:p>
          <a:p>
            <a:pPr>
              <a:lnSpc>
                <a:spcPct val="130000"/>
              </a:lnSpc>
            </a:pPr>
            <a:r>
              <a:rPr lang="zh-CN" altLang="en-US" sz="1400" dirty="0"/>
              <a:t>适用</a:t>
            </a:r>
            <a:r>
              <a:rPr lang="zh-CN" altLang="en-US" sz="1400" dirty="0" smtClean="0"/>
              <a:t>场景：</a:t>
            </a:r>
            <a:r>
              <a:rPr lang="en-US" altLang="zh-CN" sz="1400" dirty="0" smtClean="0"/>
              <a:t>-  </a:t>
            </a:r>
            <a:r>
              <a:rPr lang="zh-CN" altLang="en-US" sz="1400" dirty="0" smtClean="0"/>
              <a:t>非前缀过滤列</a:t>
            </a:r>
            <a:endParaRPr lang="en-US" altLang="zh-CN" sz="1400" dirty="0" smtClean="0"/>
          </a:p>
          <a:p>
            <a:pPr>
              <a:lnSpc>
                <a:spcPct val="130000"/>
              </a:lnSpc>
            </a:pPr>
            <a:r>
              <a:rPr lang="en-US" altLang="zh-CN" sz="1400" dirty="0"/>
              <a:t> </a:t>
            </a:r>
            <a:r>
              <a:rPr lang="en-US" altLang="zh-CN" sz="1400" dirty="0" smtClean="0"/>
              <a:t>                 -  </a:t>
            </a:r>
            <a:r>
              <a:rPr lang="zh-CN" altLang="en-US" sz="1400" dirty="0" smtClean="0"/>
              <a:t>取值大量重复的低基数</a:t>
            </a:r>
            <a:r>
              <a:rPr lang="zh-CN" altLang="en-US" sz="1400" dirty="0"/>
              <a:t>列，且用作等值条件查询或者可转化为等值条件</a:t>
            </a:r>
            <a:r>
              <a:rPr lang="zh-CN" altLang="en-US" sz="1400" dirty="0" smtClean="0"/>
              <a:t>查询的列</a:t>
            </a:r>
            <a:endParaRPr lang="en-US" altLang="zh-CN" sz="1400" dirty="0" smtClean="0"/>
          </a:p>
          <a:p>
            <a:pPr>
              <a:lnSpc>
                <a:spcPct val="130000"/>
              </a:lnSpc>
            </a:pPr>
            <a:r>
              <a:rPr lang="en-US" altLang="zh-CN" sz="1400" dirty="0"/>
              <a:t> </a:t>
            </a:r>
            <a:r>
              <a:rPr lang="en-US" altLang="zh-CN" sz="1400" dirty="0" smtClean="0"/>
              <a:t>                 -  </a:t>
            </a:r>
            <a:r>
              <a:rPr lang="zh-CN" altLang="en-US" sz="1400" dirty="0" smtClean="0"/>
              <a:t>明细</a:t>
            </a:r>
            <a:r>
              <a:rPr lang="zh-CN" altLang="en-US" sz="1400" dirty="0"/>
              <a:t>模型，所有列都可以建</a:t>
            </a:r>
            <a:r>
              <a:rPr lang="en-US" altLang="zh-CN" sz="1400" dirty="0"/>
              <a:t>Bitmap </a:t>
            </a:r>
            <a:r>
              <a:rPr lang="zh-CN" altLang="en-US" sz="1400" dirty="0"/>
              <a:t>索引</a:t>
            </a:r>
            <a:r>
              <a:rPr lang="zh-CN" altLang="en-US" sz="1400" dirty="0" smtClean="0"/>
              <a:t>；聚合模型</a:t>
            </a:r>
            <a:r>
              <a:rPr lang="zh-CN" altLang="en-US" sz="1400" dirty="0"/>
              <a:t>，只有</a:t>
            </a:r>
            <a:r>
              <a:rPr lang="en-US" altLang="zh-CN" sz="1400" dirty="0"/>
              <a:t>Key</a:t>
            </a:r>
            <a:r>
              <a:rPr lang="zh-CN" altLang="en-US" sz="1400" dirty="0"/>
              <a:t>列可以建</a:t>
            </a:r>
            <a:r>
              <a:rPr lang="en-US" altLang="zh-CN" sz="1400" dirty="0"/>
              <a:t>Bitmap </a:t>
            </a:r>
            <a:r>
              <a:rPr lang="zh-CN" altLang="en-US" sz="1400" dirty="0"/>
              <a:t>索引</a:t>
            </a:r>
            <a:r>
              <a:rPr lang="zh-CN" altLang="en-US" sz="1400" dirty="0" smtClean="0"/>
              <a:t>。</a:t>
            </a:r>
            <a:endParaRPr lang="en-US" altLang="zh-CN" sz="1400" dirty="0" smtClean="0"/>
          </a:p>
          <a:p>
            <a:pPr>
              <a:lnSpc>
                <a:spcPct val="130000"/>
              </a:lnSpc>
            </a:pPr>
            <a:r>
              <a:rPr lang="en-US" altLang="zh-CN" sz="1400" dirty="0"/>
              <a:t> </a:t>
            </a:r>
            <a:r>
              <a:rPr lang="en-US" altLang="zh-CN" sz="1400" dirty="0" smtClean="0"/>
              <a:t>                 -  </a:t>
            </a:r>
            <a:r>
              <a:rPr lang="zh-CN" altLang="en-US" sz="1400" dirty="0" smtClean="0"/>
              <a:t>和</a:t>
            </a:r>
            <a:r>
              <a:rPr lang="zh-CN" altLang="en-US" sz="1400" dirty="0"/>
              <a:t>更新模型不同，主键模型允许为非主键列创建</a:t>
            </a:r>
            <a:r>
              <a:rPr lang="en-US" altLang="zh-CN" sz="1400" dirty="0"/>
              <a:t>bitmap</a:t>
            </a:r>
            <a:r>
              <a:rPr lang="zh-CN" altLang="en-US" sz="1400" dirty="0"/>
              <a:t>等索引，注意需要建表是</a:t>
            </a:r>
            <a:r>
              <a:rPr lang="zh-CN" altLang="en-US" sz="1400" dirty="0" smtClean="0"/>
              <a:t>指定</a:t>
            </a:r>
            <a:endParaRPr lang="en-US" altLang="zh-CN" sz="1400" dirty="0" smtClean="0"/>
          </a:p>
          <a:p>
            <a:pPr>
              <a:lnSpc>
                <a:spcPct val="130000"/>
              </a:lnSpc>
            </a:pPr>
            <a:r>
              <a:rPr lang="en-US" altLang="zh-CN" sz="1400" dirty="0"/>
              <a:t> </a:t>
            </a:r>
            <a:r>
              <a:rPr lang="en-US" altLang="zh-CN" sz="1400" dirty="0" smtClean="0"/>
              <a:t>                 -  </a:t>
            </a:r>
            <a:r>
              <a:rPr lang="zh-CN" altLang="en-US" sz="1400" dirty="0" smtClean="0"/>
              <a:t>不</a:t>
            </a:r>
            <a:r>
              <a:rPr lang="zh-CN" altLang="en-US" sz="1400" dirty="0"/>
              <a:t>支持对</a:t>
            </a:r>
            <a:r>
              <a:rPr lang="en-US" altLang="zh-CN" sz="1400" dirty="0"/>
              <a:t>Float</a:t>
            </a:r>
            <a:r>
              <a:rPr lang="zh-CN" altLang="en-US" sz="1400" dirty="0"/>
              <a:t>、</a:t>
            </a:r>
            <a:r>
              <a:rPr lang="en-US" altLang="zh-CN" sz="1400" dirty="0"/>
              <a:t>Double</a:t>
            </a:r>
            <a:r>
              <a:rPr lang="zh-CN" altLang="en-US" sz="1400" dirty="0"/>
              <a:t>、</a:t>
            </a:r>
            <a:r>
              <a:rPr lang="en-US" altLang="zh-CN" sz="1400" dirty="0"/>
              <a:t>Decimal </a:t>
            </a:r>
            <a:r>
              <a:rPr lang="zh-CN" altLang="en-US" sz="1400" dirty="0"/>
              <a:t>类型的列建</a:t>
            </a:r>
            <a:r>
              <a:rPr lang="en-US" altLang="zh-CN" sz="1400" dirty="0"/>
              <a:t>Bitmap </a:t>
            </a:r>
            <a:r>
              <a:rPr lang="zh-CN" altLang="en-US" sz="1400" dirty="0"/>
              <a:t>索引。</a:t>
            </a:r>
            <a:endParaRPr lang="en-US" altLang="zh-CN" sz="1400" dirty="0" smtClean="0"/>
          </a:p>
          <a:p>
            <a:pPr marL="285750" indent="-285750">
              <a:spcBef>
                <a:spcPts val="600"/>
              </a:spcBef>
              <a:spcAft>
                <a:spcPts val="600"/>
              </a:spcAft>
              <a:buFont typeface="Arial" panose="020B0604020202020204" pitchFamily="34" charset="0"/>
              <a:buChar char="•"/>
            </a:pPr>
            <a:r>
              <a:rPr lang="en-US" altLang="zh-CN" dirty="0" smtClean="0"/>
              <a:t>BloomFilter</a:t>
            </a:r>
            <a:r>
              <a:rPr lang="zh-CN" altLang="en-US" dirty="0" smtClean="0"/>
              <a:t>索引</a:t>
            </a:r>
            <a:endParaRPr lang="en-US" altLang="zh-CN" dirty="0" smtClean="0"/>
          </a:p>
          <a:p>
            <a:pPr>
              <a:lnSpc>
                <a:spcPct val="130000"/>
              </a:lnSpc>
            </a:pPr>
            <a:r>
              <a:rPr lang="zh-CN" altLang="en-US" sz="1400" dirty="0" smtClean="0"/>
              <a:t>适用场景：</a:t>
            </a:r>
            <a:r>
              <a:rPr lang="en-US" altLang="zh-CN" sz="1400" dirty="0" smtClean="0"/>
              <a:t>-  </a:t>
            </a:r>
            <a:r>
              <a:rPr lang="zh-CN" altLang="en-US" sz="1400" dirty="0" smtClean="0"/>
              <a:t>首先</a:t>
            </a:r>
            <a:r>
              <a:rPr lang="en-US" altLang="zh-CN" sz="1400" dirty="0"/>
              <a:t>BloomFilter</a:t>
            </a:r>
            <a:r>
              <a:rPr lang="zh-CN" altLang="en-US" sz="1400" dirty="0"/>
              <a:t>也适用于非前缀过滤</a:t>
            </a:r>
            <a:r>
              <a:rPr lang="en-US" altLang="zh-CN" sz="1400" dirty="0"/>
              <a:t>.</a:t>
            </a:r>
          </a:p>
          <a:p>
            <a:r>
              <a:rPr lang="zh-CN" altLang="en-US" sz="1400" dirty="0" smtClean="0"/>
              <a:t>                  </a:t>
            </a:r>
            <a:r>
              <a:rPr lang="en-US" altLang="zh-CN" sz="1400" dirty="0" smtClean="0"/>
              <a:t>-</a:t>
            </a:r>
            <a:r>
              <a:rPr lang="zh-CN" altLang="en-US" sz="1400" dirty="0" smtClean="0"/>
              <a:t>  </a:t>
            </a:r>
            <a:r>
              <a:rPr lang="en-US" altLang="zh-CN" sz="1400" dirty="0"/>
              <a:t>Bloom Filter</a:t>
            </a:r>
            <a:r>
              <a:rPr lang="zh-CN" altLang="en-US" sz="1400" dirty="0"/>
              <a:t>索引只对</a:t>
            </a:r>
            <a:r>
              <a:rPr lang="en-US" altLang="zh-CN" sz="1400" dirty="0"/>
              <a:t>in</a:t>
            </a:r>
            <a:r>
              <a:rPr lang="zh-CN" altLang="en-US" sz="1400" dirty="0"/>
              <a:t>和</a:t>
            </a:r>
            <a:r>
              <a:rPr lang="en-US" altLang="zh-CN" sz="1400" dirty="0"/>
              <a:t>=</a:t>
            </a:r>
            <a:r>
              <a:rPr lang="zh-CN" altLang="en-US" sz="1400" dirty="0"/>
              <a:t>过滤查询有加速</a:t>
            </a:r>
            <a:r>
              <a:rPr lang="zh-CN" altLang="en-US" sz="1400" dirty="0" smtClean="0"/>
              <a:t>效果</a:t>
            </a:r>
            <a:r>
              <a:rPr lang="en-US" altLang="zh-CN" sz="1400" dirty="0" smtClean="0"/>
              <a:t>.</a:t>
            </a:r>
            <a:endParaRPr lang="zh-CN" altLang="en-US" sz="1400" dirty="0"/>
          </a:p>
          <a:p>
            <a:pPr>
              <a:lnSpc>
                <a:spcPct val="130000"/>
              </a:lnSpc>
            </a:pPr>
            <a:r>
              <a:rPr lang="zh-CN" altLang="en-US" sz="1400" dirty="0" smtClean="0"/>
              <a:t>                  </a:t>
            </a:r>
            <a:r>
              <a:rPr lang="en-US" altLang="zh-CN" sz="1400" dirty="0" smtClean="0"/>
              <a:t>-  </a:t>
            </a:r>
            <a:r>
              <a:rPr lang="zh-CN" altLang="en-US" sz="1400" dirty="0" smtClean="0"/>
              <a:t>不同</a:t>
            </a:r>
            <a:r>
              <a:rPr lang="zh-CN" altLang="en-US" sz="1400" dirty="0"/>
              <a:t>于</a:t>
            </a:r>
            <a:r>
              <a:rPr lang="en-US" altLang="zh-CN" sz="1400" dirty="0"/>
              <a:t>Bitmap, BloomFilter</a:t>
            </a:r>
            <a:r>
              <a:rPr lang="zh-CN" altLang="en-US" sz="1400" dirty="0"/>
              <a:t>适用于高基数</a:t>
            </a:r>
            <a:r>
              <a:rPr lang="zh-CN" altLang="en-US" sz="1400" dirty="0" smtClean="0"/>
              <a:t>列</a:t>
            </a:r>
            <a:r>
              <a:rPr lang="en-US" altLang="zh-CN" sz="1400" dirty="0" smtClean="0"/>
              <a:t>.</a:t>
            </a:r>
          </a:p>
          <a:p>
            <a:pPr>
              <a:lnSpc>
                <a:spcPct val="130000"/>
              </a:lnSpc>
            </a:pPr>
            <a:r>
              <a:rPr lang="en-US" altLang="zh-CN" sz="1400" dirty="0"/>
              <a:t> </a:t>
            </a:r>
            <a:r>
              <a:rPr lang="en-US" altLang="zh-CN" sz="1400" dirty="0" smtClean="0"/>
              <a:t>                 -  </a:t>
            </a:r>
            <a:r>
              <a:rPr lang="zh-CN" altLang="en-US" sz="1400" dirty="0" smtClean="0"/>
              <a:t>当前仅支持对</a:t>
            </a:r>
            <a:r>
              <a:rPr lang="en-US" altLang="zh-CN" sz="1400" dirty="0" smtClean="0"/>
              <a:t>key</a:t>
            </a:r>
            <a:r>
              <a:rPr lang="zh-CN" altLang="en-US" sz="1400" dirty="0" smtClean="0"/>
              <a:t>列建</a:t>
            </a:r>
            <a:r>
              <a:rPr lang="en-US" altLang="zh-CN" sz="1400" dirty="0"/>
              <a:t>Bloom Filter</a:t>
            </a:r>
            <a:r>
              <a:rPr lang="zh-CN" altLang="en-US" sz="1400" dirty="0" smtClean="0"/>
              <a:t>索引</a:t>
            </a:r>
            <a:r>
              <a:rPr lang="en-US" altLang="zh-CN" sz="1400" dirty="0" smtClean="0"/>
              <a:t>.</a:t>
            </a:r>
          </a:p>
          <a:p>
            <a:pPr>
              <a:lnSpc>
                <a:spcPct val="130000"/>
              </a:lnSpc>
            </a:pPr>
            <a:r>
              <a:rPr lang="zh-CN" altLang="en-US" sz="1400" dirty="0" smtClean="0"/>
              <a:t>                  </a:t>
            </a:r>
            <a:r>
              <a:rPr lang="en-US" altLang="zh-CN" sz="1400" dirty="0" smtClean="0"/>
              <a:t>-  </a:t>
            </a:r>
            <a:r>
              <a:rPr lang="zh-CN" altLang="en-US" sz="1400" dirty="0" smtClean="0"/>
              <a:t>不支持对</a:t>
            </a:r>
            <a:r>
              <a:rPr lang="en-US" altLang="zh-CN" sz="1400" dirty="0" err="1" smtClean="0"/>
              <a:t>Tinyint</a:t>
            </a:r>
            <a:r>
              <a:rPr lang="zh-CN" altLang="en-US" sz="1400" dirty="0" smtClean="0"/>
              <a:t>、</a:t>
            </a:r>
            <a:r>
              <a:rPr lang="en-US" altLang="zh-CN" sz="1400" dirty="0" smtClean="0"/>
              <a:t>Float</a:t>
            </a:r>
            <a:r>
              <a:rPr lang="zh-CN" altLang="en-US" sz="1400" dirty="0" smtClean="0"/>
              <a:t>、</a:t>
            </a:r>
            <a:r>
              <a:rPr lang="en-US" altLang="zh-CN" sz="1400" dirty="0" smtClean="0"/>
              <a:t>Double </a:t>
            </a:r>
            <a:r>
              <a:rPr lang="zh-CN" altLang="en-US" sz="1400" dirty="0" smtClean="0"/>
              <a:t>类型的列建</a:t>
            </a:r>
            <a:r>
              <a:rPr lang="en-US" altLang="zh-CN" sz="1400" dirty="0" smtClean="0"/>
              <a:t>Bloom Filter</a:t>
            </a:r>
            <a:r>
              <a:rPr lang="zh-CN" altLang="en-US" sz="1400" dirty="0" smtClean="0"/>
              <a:t>索引。</a:t>
            </a:r>
            <a:endParaRPr lang="zh-CN" altLang="en-US" sz="1400" dirty="0"/>
          </a:p>
          <a:p>
            <a:pPr>
              <a:lnSpc>
                <a:spcPct val="130000"/>
              </a:lnSpc>
            </a:pPr>
            <a:endParaRPr lang="en-US" altLang="zh-CN" sz="1400" dirty="0"/>
          </a:p>
          <a:p>
            <a:endParaRPr lang="zh-CN" altLang="en-US" dirty="0"/>
          </a:p>
        </p:txBody>
      </p:sp>
    </p:spTree>
    <p:extLst>
      <p:ext uri="{BB962C8B-B14F-4D97-AF65-F5344CB8AC3E}">
        <p14:creationId xmlns:p14="http://schemas.microsoft.com/office/powerpoint/2010/main" val="3162519433"/>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a:t>
            </a:r>
            <a:r>
              <a:rPr lang="zh-CN" altLang="en-US" dirty="0" smtClean="0"/>
              <a:t>、查表 </a:t>
            </a:r>
            <a:r>
              <a:rPr lang="en-US" altLang="zh-CN" dirty="0" smtClean="0"/>
              <a:t>– Bitmap – </a:t>
            </a:r>
            <a:r>
              <a:rPr lang="zh-CN" altLang="en-US" dirty="0" smtClean="0"/>
              <a:t>应用举例</a:t>
            </a:r>
            <a:endParaRPr lang="zh-CN" altLang="en-US" dirty="0"/>
          </a:p>
        </p:txBody>
      </p:sp>
      <p:pic>
        <p:nvPicPr>
          <p:cNvPr id="3" name="图片 2"/>
          <p:cNvPicPr>
            <a:picLocks noChangeAspect="1"/>
          </p:cNvPicPr>
          <p:nvPr/>
        </p:nvPicPr>
        <p:blipFill>
          <a:blip r:embed="rId2"/>
          <a:stretch>
            <a:fillRect/>
          </a:stretch>
        </p:blipFill>
        <p:spPr>
          <a:xfrm>
            <a:off x="2403763" y="833438"/>
            <a:ext cx="6976480" cy="2671549"/>
          </a:xfrm>
          <a:prstGeom prst="rect">
            <a:avLst/>
          </a:prstGeom>
        </p:spPr>
      </p:pic>
      <p:pic>
        <p:nvPicPr>
          <p:cNvPr id="5" name="图片 4"/>
          <p:cNvPicPr>
            <a:picLocks noChangeAspect="1"/>
          </p:cNvPicPr>
          <p:nvPr/>
        </p:nvPicPr>
        <p:blipFill>
          <a:blip r:embed="rId3"/>
          <a:stretch>
            <a:fillRect/>
          </a:stretch>
        </p:blipFill>
        <p:spPr>
          <a:xfrm>
            <a:off x="1300573" y="3581399"/>
            <a:ext cx="4029311" cy="2864675"/>
          </a:xfrm>
          <a:prstGeom prst="rect">
            <a:avLst/>
          </a:prstGeom>
        </p:spPr>
      </p:pic>
      <p:sp>
        <p:nvSpPr>
          <p:cNvPr id="6" name="文本框 5"/>
          <p:cNvSpPr txBox="1"/>
          <p:nvPr/>
        </p:nvSpPr>
        <p:spPr>
          <a:xfrm>
            <a:off x="124690" y="4197927"/>
            <a:ext cx="1107996" cy="369332"/>
          </a:xfrm>
          <a:prstGeom prst="rect">
            <a:avLst/>
          </a:prstGeom>
          <a:noFill/>
        </p:spPr>
        <p:txBody>
          <a:bodyPr wrap="none" rtlCol="0">
            <a:spAutoFit/>
          </a:bodyPr>
          <a:lstStyle/>
          <a:p>
            <a:r>
              <a:rPr lang="zh-CN" altLang="en-US" dirty="0" smtClean="0"/>
              <a:t>用户画像</a:t>
            </a:r>
            <a:endParaRPr lang="zh-CN" altLang="en-US" dirty="0"/>
          </a:p>
        </p:txBody>
      </p:sp>
      <p:pic>
        <p:nvPicPr>
          <p:cNvPr id="7" name="图片 6"/>
          <p:cNvPicPr>
            <a:picLocks noChangeAspect="1"/>
          </p:cNvPicPr>
          <p:nvPr/>
        </p:nvPicPr>
        <p:blipFill>
          <a:blip r:embed="rId4"/>
          <a:stretch>
            <a:fillRect/>
          </a:stretch>
        </p:blipFill>
        <p:spPr>
          <a:xfrm>
            <a:off x="5756366" y="3831554"/>
            <a:ext cx="5639896" cy="1753226"/>
          </a:xfrm>
          <a:prstGeom prst="rect">
            <a:avLst/>
          </a:prstGeom>
        </p:spPr>
      </p:pic>
      <p:sp>
        <p:nvSpPr>
          <p:cNvPr id="8" name="文本框 7"/>
          <p:cNvSpPr txBox="1"/>
          <p:nvPr/>
        </p:nvSpPr>
        <p:spPr>
          <a:xfrm>
            <a:off x="5756366" y="5726681"/>
            <a:ext cx="1107996" cy="369332"/>
          </a:xfrm>
          <a:prstGeom prst="rect">
            <a:avLst/>
          </a:prstGeom>
          <a:noFill/>
        </p:spPr>
        <p:txBody>
          <a:bodyPr wrap="none" rtlCol="0">
            <a:spAutoFit/>
          </a:bodyPr>
          <a:lstStyle/>
          <a:p>
            <a:r>
              <a:rPr lang="zh-CN" altLang="en-US" dirty="0" smtClean="0"/>
              <a:t>漏斗分析</a:t>
            </a:r>
            <a:endParaRPr lang="zh-CN" altLang="en-US" dirty="0"/>
          </a:p>
        </p:txBody>
      </p:sp>
    </p:spTree>
    <p:extLst>
      <p:ext uri="{BB962C8B-B14F-4D97-AF65-F5344CB8AC3E}">
        <p14:creationId xmlns:p14="http://schemas.microsoft.com/office/powerpoint/2010/main" val="2038778173"/>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p3.itc.cn/images01/20200807/e49511d449f7421fa68891ca05acfc2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53" y="2297671"/>
            <a:ext cx="6195875" cy="3006147"/>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http://p0.itc.cn/images01/20200807/6bc39de403584df9ae28ee95d42c037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7965" y="1050080"/>
            <a:ext cx="6004035" cy="2879713"/>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http://p9.itc.cn/images01/20200807/71d7f3f3e3d04069a09480d6b911fd4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2571" y="4244400"/>
            <a:ext cx="4651595" cy="2368868"/>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en-US" altLang="zh-CN" dirty="0" smtClean="0"/>
              <a:t>4</a:t>
            </a:r>
            <a:r>
              <a:rPr lang="zh-CN" altLang="en-US" dirty="0" smtClean="0"/>
              <a:t>、查表 </a:t>
            </a:r>
            <a:r>
              <a:rPr lang="en-US" altLang="zh-CN" dirty="0" smtClean="0"/>
              <a:t>– bitmap</a:t>
            </a:r>
            <a:r>
              <a:rPr lang="zh-CN" altLang="en-US" dirty="0" smtClean="0"/>
              <a:t>精准去重</a:t>
            </a:r>
            <a:endParaRPr lang="zh-CN" altLang="en-US" dirty="0"/>
          </a:p>
        </p:txBody>
      </p:sp>
      <p:sp>
        <p:nvSpPr>
          <p:cNvPr id="2" name="文本框 1"/>
          <p:cNvSpPr txBox="1"/>
          <p:nvPr/>
        </p:nvSpPr>
        <p:spPr>
          <a:xfrm>
            <a:off x="417250" y="1050080"/>
            <a:ext cx="5912103" cy="369332"/>
          </a:xfrm>
          <a:prstGeom prst="rect">
            <a:avLst/>
          </a:prstGeom>
          <a:noFill/>
        </p:spPr>
        <p:txBody>
          <a:bodyPr wrap="square" rtlCol="0">
            <a:spAutoFit/>
          </a:bodyPr>
          <a:lstStyle/>
          <a:p>
            <a:r>
              <a:rPr lang="en-US" altLang="zh-CN" dirty="0" smtClean="0"/>
              <a:t>Bitmap</a:t>
            </a:r>
            <a:r>
              <a:rPr lang="zh-CN" altLang="en-US" dirty="0" smtClean="0"/>
              <a:t>类型列值存在于聚合表，明细和更新模型不支持</a:t>
            </a:r>
            <a:endParaRPr lang="zh-CN" altLang="en-US" dirty="0"/>
          </a:p>
        </p:txBody>
      </p:sp>
    </p:spTree>
    <p:extLst>
      <p:ext uri="{BB962C8B-B14F-4D97-AF65-F5344CB8AC3E}">
        <p14:creationId xmlns:p14="http://schemas.microsoft.com/office/powerpoint/2010/main" val="1187442759"/>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a:t>
            </a:r>
            <a:r>
              <a:rPr lang="zh-CN" altLang="en-US" dirty="0" smtClean="0"/>
              <a:t>、数据更新</a:t>
            </a:r>
            <a:endParaRPr lang="zh-CN" altLang="en-US" dirty="0"/>
          </a:p>
        </p:txBody>
      </p:sp>
      <p:sp>
        <p:nvSpPr>
          <p:cNvPr id="4" name="文本框 3"/>
          <p:cNvSpPr txBox="1"/>
          <p:nvPr/>
        </p:nvSpPr>
        <p:spPr>
          <a:xfrm>
            <a:off x="417249" y="1171852"/>
            <a:ext cx="10892901" cy="3231654"/>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smtClean="0"/>
              <a:t>基于主键更新</a:t>
            </a:r>
            <a:endParaRPr lang="en-US" altLang="zh-CN" dirty="0" smtClean="0"/>
          </a:p>
          <a:p>
            <a:pPr>
              <a:lnSpc>
                <a:spcPct val="150000"/>
              </a:lnSpc>
            </a:pPr>
            <a:r>
              <a:rPr lang="en-US" altLang="zh-CN" dirty="0"/>
              <a:t> </a:t>
            </a:r>
            <a:r>
              <a:rPr lang="en-US" altLang="zh-CN" dirty="0" smtClean="0"/>
              <a:t>    Unique key / </a:t>
            </a:r>
            <a:r>
              <a:rPr lang="en-US" altLang="zh-CN" dirty="0"/>
              <a:t>Aggregate key</a:t>
            </a:r>
            <a:endParaRPr lang="en-US" altLang="zh-CN" dirty="0" smtClean="0"/>
          </a:p>
          <a:p>
            <a:pPr marL="285750" indent="-285750">
              <a:lnSpc>
                <a:spcPct val="150000"/>
              </a:lnSpc>
              <a:buFont typeface="Wingdings" panose="05000000000000000000" pitchFamily="2" charset="2"/>
              <a:buChar char="l"/>
            </a:pPr>
            <a:r>
              <a:rPr lang="zh-CN" altLang="en-US" dirty="0" smtClean="0"/>
              <a:t>部分列更新</a:t>
            </a:r>
            <a:endParaRPr lang="en-US" altLang="zh-CN" dirty="0" smtClean="0"/>
          </a:p>
          <a:p>
            <a:pPr>
              <a:lnSpc>
                <a:spcPct val="150000"/>
              </a:lnSpc>
            </a:pPr>
            <a:r>
              <a:rPr lang="en-US" altLang="zh-CN" dirty="0"/>
              <a:t> </a:t>
            </a:r>
            <a:r>
              <a:rPr lang="en-US" altLang="zh-CN" dirty="0" smtClean="0"/>
              <a:t>    </a:t>
            </a:r>
            <a:r>
              <a:rPr lang="zh-CN" altLang="en-US" dirty="0" smtClean="0"/>
              <a:t>当前使用 </a:t>
            </a:r>
            <a:r>
              <a:rPr lang="en-US" altLang="zh-CN" dirty="0" smtClean="0"/>
              <a:t>Aggregate key</a:t>
            </a:r>
            <a:r>
              <a:rPr lang="zh-CN" altLang="en-US" dirty="0" smtClean="0"/>
              <a:t>聚合模型 </a:t>
            </a:r>
            <a:r>
              <a:rPr lang="en-US" altLang="zh-CN" dirty="0" smtClean="0"/>
              <a:t>+ </a:t>
            </a:r>
            <a:r>
              <a:rPr lang="zh-CN" altLang="en-US" dirty="0" smtClean="0"/>
              <a:t>字段</a:t>
            </a:r>
            <a:r>
              <a:rPr lang="en-US" altLang="zh-CN" dirty="0" err="1" smtClean="0"/>
              <a:t>replace_if_not_null</a:t>
            </a:r>
            <a:endParaRPr lang="en-US" altLang="zh-CN" dirty="0" smtClean="0"/>
          </a:p>
          <a:p>
            <a:pPr>
              <a:lnSpc>
                <a:spcPct val="150000"/>
              </a:lnSpc>
            </a:pPr>
            <a:r>
              <a:rPr lang="en-US" altLang="zh-CN" sz="1400" dirty="0" smtClean="0"/>
              <a:t>       </a:t>
            </a:r>
            <a:r>
              <a:rPr lang="zh-CN" altLang="en-US" sz="1400" dirty="0"/>
              <a:t>可</a:t>
            </a:r>
            <a:r>
              <a:rPr lang="zh-CN" altLang="en-US" sz="1400" dirty="0" smtClean="0"/>
              <a:t>参考资料：</a:t>
            </a:r>
            <a:r>
              <a:rPr lang="en-US" altLang="zh-CN" sz="1400" dirty="0" smtClean="0"/>
              <a:t>https</a:t>
            </a:r>
            <a:r>
              <a:rPr lang="en-US" altLang="zh-CN" sz="1400" dirty="0"/>
              <a:t>://www.yuque.com/docs/share/92fb0791-8366-4520-8001-dfdfac0a0275?#</a:t>
            </a:r>
            <a:r>
              <a:rPr lang="zh-CN" altLang="en-US" sz="1400" dirty="0"/>
              <a:t>（密码：</a:t>
            </a:r>
            <a:r>
              <a:rPr lang="en-US" altLang="zh-CN" sz="1400" dirty="0"/>
              <a:t>ulw3</a:t>
            </a:r>
            <a:r>
              <a:rPr lang="zh-CN" altLang="en-US" sz="1400" dirty="0" smtClean="0"/>
              <a:t>）</a:t>
            </a:r>
            <a:endParaRPr lang="en-US" altLang="zh-CN" sz="1400" dirty="0" smtClean="0"/>
          </a:p>
          <a:p>
            <a:pPr>
              <a:lnSpc>
                <a:spcPct val="150000"/>
              </a:lnSpc>
            </a:pPr>
            <a:r>
              <a:rPr lang="en-US" altLang="zh-CN" sz="1400" dirty="0"/>
              <a:t> </a:t>
            </a:r>
            <a:r>
              <a:rPr lang="en-US" altLang="zh-CN" sz="1400" dirty="0" smtClean="0"/>
              <a:t>      </a:t>
            </a:r>
            <a:r>
              <a:rPr lang="zh-CN" altLang="en-US" sz="1400" dirty="0"/>
              <a:t>下</a:t>
            </a:r>
            <a:r>
              <a:rPr lang="zh-CN" altLang="en-US" sz="1400" dirty="0" smtClean="0"/>
              <a:t>个版本 </a:t>
            </a:r>
            <a:r>
              <a:rPr lang="en-US" altLang="zh-CN" sz="1400" dirty="0" err="1" smtClean="0"/>
              <a:t>StarRocks</a:t>
            </a:r>
            <a:r>
              <a:rPr lang="en-US" altLang="zh-CN" sz="1400" dirty="0" smtClean="0"/>
              <a:t> </a:t>
            </a:r>
            <a:r>
              <a:rPr lang="zh-CN" altLang="en-US" sz="1400" dirty="0" smtClean="0"/>
              <a:t>会发布更新专用模型 </a:t>
            </a:r>
            <a:r>
              <a:rPr lang="en-US" altLang="zh-CN" sz="1400" dirty="0" smtClean="0"/>
              <a:t>Primary Key</a:t>
            </a:r>
            <a:r>
              <a:rPr lang="zh-CN" altLang="en-US" sz="1400" dirty="0" smtClean="0"/>
              <a:t>模型</a:t>
            </a:r>
            <a:endParaRPr lang="en-US" altLang="zh-CN" sz="1400" dirty="0" smtClean="0"/>
          </a:p>
          <a:p>
            <a:pPr marL="285750" indent="-285750">
              <a:lnSpc>
                <a:spcPct val="150000"/>
              </a:lnSpc>
              <a:buFont typeface="Wingdings" panose="05000000000000000000" pitchFamily="2" charset="2"/>
              <a:buChar char="l"/>
            </a:pPr>
            <a:r>
              <a:rPr lang="zh-CN" altLang="en-US" dirty="0" smtClean="0"/>
              <a:t>同步业务数据库变更：</a:t>
            </a:r>
            <a:r>
              <a:rPr lang="en-US" altLang="zh-CN" dirty="0" smtClean="0"/>
              <a:t>Marked Delete + Sequence Column</a:t>
            </a:r>
          </a:p>
          <a:p>
            <a:pPr>
              <a:lnSpc>
                <a:spcPct val="150000"/>
              </a:lnSpc>
            </a:pPr>
            <a:r>
              <a:rPr lang="en-US" altLang="zh-CN" dirty="0" smtClean="0"/>
              <a:t>     </a:t>
            </a:r>
            <a:r>
              <a:rPr lang="zh-CN" altLang="en-US" sz="1400" dirty="0" smtClean="0"/>
              <a:t>针对删除更新，可在建表时增加标记列，表示当前数据是否被删除。</a:t>
            </a:r>
            <a:r>
              <a:rPr lang="en-US" altLang="zh-CN" sz="1400" dirty="0" smtClean="0"/>
              <a:t>DEFAULT 0 </a:t>
            </a:r>
            <a:r>
              <a:rPr lang="zh-CN" altLang="en-US" sz="1400" dirty="0" smtClean="0"/>
              <a:t>，当需要被删除时，标记为</a:t>
            </a:r>
            <a:r>
              <a:rPr lang="en-US" altLang="zh-CN" sz="1400" dirty="0" smtClean="0"/>
              <a:t>1.</a:t>
            </a:r>
            <a:endParaRPr lang="zh-CN" altLang="en-US" sz="1400" dirty="0"/>
          </a:p>
        </p:txBody>
      </p:sp>
    </p:spTree>
    <p:extLst>
      <p:ext uri="{BB962C8B-B14F-4D97-AF65-F5344CB8AC3E}">
        <p14:creationId xmlns:p14="http://schemas.microsoft.com/office/powerpoint/2010/main" val="3217787747"/>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5330" y="795852"/>
            <a:ext cx="7511143" cy="738664"/>
          </a:xfrm>
          <a:prstGeom prst="rect">
            <a:avLst/>
          </a:prstGeom>
        </p:spPr>
        <p:txBody>
          <a:bodyPr wrap="square">
            <a:spAutoFit/>
          </a:bodyPr>
          <a:lstStyle/>
          <a:p>
            <a:pPr lvl="1">
              <a:lnSpc>
                <a:spcPct val="150000"/>
              </a:lnSpc>
            </a:pPr>
            <a:r>
              <a:rPr lang="zh-CN" altLang="en-US" sz="1400" dirty="0" smtClean="0">
                <a:latin typeface="微软雅黑" panose="020B0503020204020204" pitchFamily="34" charset="-122"/>
                <a:ea typeface="微软雅黑" panose="020B0503020204020204" pitchFamily="34" charset="-122"/>
              </a:rPr>
              <a:t>可通过标准</a:t>
            </a:r>
            <a:r>
              <a:rPr lang="en-US" altLang="zh-CN" sz="1400" dirty="0">
                <a:latin typeface="微软雅黑" panose="020B0503020204020204" pitchFamily="34" charset="-122"/>
                <a:ea typeface="微软雅黑" panose="020B0503020204020204" pitchFamily="34" charset="-122"/>
              </a:rPr>
              <a:t>MySQL</a:t>
            </a:r>
            <a:r>
              <a:rPr lang="zh-CN" altLang="en-US" sz="1400" dirty="0" smtClean="0">
                <a:latin typeface="微软雅黑" panose="020B0503020204020204" pitchFamily="34" charset="-122"/>
                <a:ea typeface="微软雅黑" panose="020B0503020204020204" pitchFamily="34" charset="-122"/>
              </a:rPr>
              <a:t>客户端，或各种语言的</a:t>
            </a:r>
            <a:r>
              <a:rPr lang="en-US" altLang="zh-CN" sz="1400" dirty="0" smtClean="0">
                <a:latin typeface="微软雅黑" panose="020B0503020204020204" pitchFamily="34" charset="-122"/>
                <a:ea typeface="微软雅黑" panose="020B0503020204020204" pitchFamily="34" charset="-122"/>
              </a:rPr>
              <a:t>MySQL</a:t>
            </a:r>
            <a:r>
              <a:rPr lang="zh-CN" altLang="en-US" sz="1400" dirty="0" smtClean="0">
                <a:latin typeface="微软雅黑" panose="020B0503020204020204" pitchFamily="34" charset="-122"/>
                <a:ea typeface="微软雅黑" panose="020B0503020204020204" pitchFamily="34" charset="-122"/>
              </a:rPr>
              <a:t>库、</a:t>
            </a:r>
            <a:r>
              <a:rPr lang="en-US" altLang="zh-CN" sz="1400" dirty="0" smtClean="0">
                <a:latin typeface="微软雅黑" panose="020B0503020204020204" pitchFamily="34" charset="-122"/>
                <a:ea typeface="微软雅黑" panose="020B0503020204020204" pitchFamily="34" charset="-122"/>
              </a:rPr>
              <a:t>JDBC</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ODBC</a:t>
            </a:r>
            <a:r>
              <a:rPr lang="zh-CN" altLang="en-US" sz="1400" dirty="0" smtClean="0">
                <a:latin typeface="微软雅黑" panose="020B0503020204020204" pitchFamily="34" charset="-122"/>
                <a:ea typeface="微软雅黑" panose="020B0503020204020204" pitchFamily="34" charset="-122"/>
              </a:rPr>
              <a:t>等连接</a:t>
            </a:r>
            <a:r>
              <a:rPr lang="en-US" altLang="zh-CN" sz="1400" dirty="0" err="1" smtClean="0">
                <a:latin typeface="微软雅黑" panose="020B0503020204020204" pitchFamily="34" charset="-122"/>
                <a:ea typeface="微软雅黑" panose="020B0503020204020204" pitchFamily="34" charset="-122"/>
              </a:rPr>
              <a:t>StarRocks</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lvl="1">
              <a:lnSpc>
                <a:spcPct val="150000"/>
              </a:lnSpc>
            </a:pPr>
            <a:r>
              <a:rPr lang="en-US" altLang="zh-CN" sz="1400" dirty="0" smtClean="0">
                <a:latin typeface="微软雅黑" panose="020B0503020204020204" pitchFamily="34" charset="-122"/>
                <a:ea typeface="微软雅黑" panose="020B0503020204020204" pitchFamily="34" charset="-122"/>
              </a:rPr>
              <a:t>MySQL client </a:t>
            </a:r>
            <a:r>
              <a:rPr lang="zh-CN" altLang="en-US" sz="1400" dirty="0" smtClean="0">
                <a:latin typeface="微软雅黑" panose="020B0503020204020204" pitchFamily="34" charset="-122"/>
                <a:ea typeface="微软雅黑" panose="020B0503020204020204" pitchFamily="34" charset="-122"/>
              </a:rPr>
              <a:t>建议采用</a:t>
            </a:r>
            <a:r>
              <a:rPr lang="en-US" altLang="zh-CN" sz="1400" dirty="0" smtClean="0">
                <a:solidFill>
                  <a:srgbClr val="FF0000"/>
                </a:solidFill>
                <a:latin typeface="微软雅黑" panose="020B0503020204020204" pitchFamily="34" charset="-122"/>
                <a:ea typeface="微软雅黑" panose="020B0503020204020204" pitchFamily="34" charset="-122"/>
              </a:rPr>
              <a:t>5.1</a:t>
            </a:r>
            <a:r>
              <a:rPr lang="zh-CN" altLang="en-US" sz="1400" dirty="0" smtClean="0">
                <a:solidFill>
                  <a:srgbClr val="FF0000"/>
                </a:solidFill>
                <a:latin typeface="微软雅黑" panose="020B0503020204020204" pitchFamily="34" charset="-122"/>
                <a:ea typeface="微软雅黑" panose="020B0503020204020204" pitchFamily="34" charset="-122"/>
              </a:rPr>
              <a:t>之后</a:t>
            </a:r>
            <a:r>
              <a:rPr lang="zh-CN" altLang="en-US" sz="1400" dirty="0" smtClean="0">
                <a:latin typeface="微软雅黑" panose="020B0503020204020204" pitchFamily="34" charset="-122"/>
                <a:ea typeface="微软雅黑" panose="020B0503020204020204" pitchFamily="34" charset="-122"/>
              </a:rPr>
              <a:t>版本。</a:t>
            </a:r>
            <a:endParaRPr lang="en-US" altLang="zh-CN" sz="1400" dirty="0" smtClean="0">
              <a:latin typeface="微软雅黑" panose="020B0503020204020204" pitchFamily="34" charset="-122"/>
              <a:ea typeface="微软雅黑" panose="020B0503020204020204" pitchFamily="34" charset="-122"/>
            </a:endParaRPr>
          </a:p>
        </p:txBody>
      </p:sp>
      <p:sp>
        <p:nvSpPr>
          <p:cNvPr id="14" name="文本框 13"/>
          <p:cNvSpPr txBox="1"/>
          <p:nvPr/>
        </p:nvSpPr>
        <p:spPr>
          <a:xfrm>
            <a:off x="714103" y="1741453"/>
            <a:ext cx="5318307" cy="4570482"/>
          </a:xfrm>
          <a:prstGeom prst="rect">
            <a:avLst/>
          </a:prstGeom>
          <a:noFill/>
        </p:spPr>
        <p:txBody>
          <a:bodyPr wrap="square" rtlCol="0">
            <a:spAutoFit/>
          </a:bodyPr>
          <a:lstStyle/>
          <a:p>
            <a:pPr>
              <a:lnSpc>
                <a:spcPct val="150000"/>
              </a:lnSpc>
            </a:pPr>
            <a:r>
              <a:rPr lang="zh-CN" altLang="en-US" sz="1200" dirty="0" smtClean="0">
                <a:latin typeface="微软雅黑" panose="020B0503020204020204" pitchFamily="34" charset="-122"/>
                <a:ea typeface="微软雅黑" panose="020B0503020204020204" pitchFamily="34" charset="-122"/>
              </a:rPr>
              <a:t>在创建 </a:t>
            </a:r>
            <a:r>
              <a:rPr lang="en-US" altLang="zh-CN" sz="1200" b="1" dirty="0" err="1" smtClean="0">
                <a:solidFill>
                  <a:srgbClr val="FF0000"/>
                </a:solidFill>
                <a:latin typeface="微软雅黑" panose="020B0503020204020204" pitchFamily="34" charset="-122"/>
                <a:ea typeface="微软雅黑" panose="020B0503020204020204" pitchFamily="34" charset="-122"/>
              </a:rPr>
              <a:t>StarRocks</a:t>
            </a:r>
            <a:r>
              <a:rPr lang="en-US" altLang="zh-CN" sz="1200" b="1" dirty="0" smtClean="0">
                <a:solidFill>
                  <a:srgbClr val="FF0000"/>
                </a:solidFill>
                <a:latin typeface="微软雅黑" panose="020B0503020204020204" pitchFamily="34" charset="-122"/>
                <a:ea typeface="微软雅黑" panose="020B0503020204020204" pitchFamily="34" charset="-122"/>
              </a:rPr>
              <a:t> </a:t>
            </a:r>
            <a:r>
              <a:rPr lang="zh-CN" altLang="en-US" sz="1200" b="1" dirty="0" smtClean="0">
                <a:solidFill>
                  <a:srgbClr val="FF0000"/>
                </a:solidFill>
                <a:latin typeface="微软雅黑" panose="020B0503020204020204" pitchFamily="34" charset="-122"/>
                <a:ea typeface="微软雅黑" panose="020B0503020204020204" pitchFamily="34" charset="-122"/>
              </a:rPr>
              <a:t>数据表</a:t>
            </a:r>
            <a:r>
              <a:rPr lang="zh-CN" altLang="en-US" sz="1200" dirty="0" smtClean="0">
                <a:latin typeface="微软雅黑" panose="020B0503020204020204" pitchFamily="34" charset="-122"/>
                <a:ea typeface="微软雅黑" panose="020B0503020204020204" pitchFamily="34" charset="-122"/>
              </a:rPr>
              <a:t>时，需注意：</a:t>
            </a:r>
            <a:endParaRPr lang="en-US" altLang="zh-CN" sz="12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n"/>
            </a:pPr>
            <a:r>
              <a:rPr lang="zh-CN" altLang="en-US" sz="1200" dirty="0" smtClean="0">
                <a:latin typeface="微软雅黑" panose="020B0503020204020204" pitchFamily="34" charset="-122"/>
                <a:ea typeface="微软雅黑" panose="020B0503020204020204" pitchFamily="34" charset="-122"/>
              </a:rPr>
              <a:t> 选择合适的数据类型</a:t>
            </a:r>
            <a:endParaRPr lang="en-US" altLang="zh-CN" sz="12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n"/>
            </a:pPr>
            <a:r>
              <a:rPr lang="zh-CN" altLang="en-US" sz="1200" dirty="0" smtClean="0">
                <a:latin typeface="微软雅黑" panose="020B0503020204020204" pitchFamily="34" charset="-122"/>
                <a:ea typeface="微软雅黑" panose="020B0503020204020204" pitchFamily="34" charset="-122"/>
              </a:rPr>
              <a:t> 选择合适的 </a:t>
            </a:r>
            <a:r>
              <a:rPr lang="zh-CN" altLang="en-US" sz="1200" dirty="0" smtClean="0">
                <a:solidFill>
                  <a:srgbClr val="FF0000"/>
                </a:solidFill>
                <a:latin typeface="微软雅黑" panose="020B0503020204020204" pitchFamily="34" charset="-122"/>
                <a:ea typeface="微软雅黑" panose="020B0503020204020204" pitchFamily="34" charset="-122"/>
              </a:rPr>
              <a:t>数据模型、 数据分区 </a:t>
            </a:r>
            <a:r>
              <a:rPr lang="zh-CN" altLang="en-US" sz="1200" dirty="0" smtClean="0">
                <a:latin typeface="微软雅黑" panose="020B0503020204020204" pitchFamily="34" charset="-122"/>
                <a:ea typeface="微软雅黑" panose="020B0503020204020204" pitchFamily="34" charset="-122"/>
              </a:rPr>
              <a:t>方式</a:t>
            </a:r>
            <a:endParaRPr lang="en-US" altLang="zh-CN" sz="1200" dirty="0" smtClean="0">
              <a:latin typeface="微软雅黑" panose="020B0503020204020204" pitchFamily="34" charset="-122"/>
              <a:ea typeface="微软雅黑" panose="020B0503020204020204" pitchFamily="34" charset="-122"/>
            </a:endParaRPr>
          </a:p>
          <a:p>
            <a:pPr>
              <a:lnSpc>
                <a:spcPct val="150000"/>
              </a:lnSpc>
            </a:pPr>
            <a:r>
              <a:rPr lang="zh-CN" altLang="en-US" sz="1050" dirty="0" smtClean="0">
                <a:latin typeface="微软雅黑" panose="020B0503020204020204" pitchFamily="34" charset="-122"/>
                <a:ea typeface="微软雅黑" panose="020B0503020204020204" pitchFamily="34" charset="-122"/>
              </a:rPr>
              <a:t>数据模型：</a:t>
            </a:r>
            <a:r>
              <a:rPr lang="en-US" altLang="zh-CN" sz="1050" dirty="0" smtClean="0">
                <a:latin typeface="微软雅黑" panose="020B0503020204020204" pitchFamily="34" charset="-122"/>
                <a:ea typeface="微软雅黑" panose="020B0503020204020204" pitchFamily="34" charset="-122"/>
              </a:rPr>
              <a:t>Duplicate</a:t>
            </a:r>
            <a:r>
              <a:rPr lang="zh-CN" altLang="en-US" sz="1050" dirty="0" smtClean="0">
                <a:latin typeface="微软雅黑" panose="020B0503020204020204" pitchFamily="34" charset="-122"/>
                <a:ea typeface="微软雅黑" panose="020B0503020204020204" pitchFamily="34" charset="-122"/>
              </a:rPr>
              <a:t>明细模型、</a:t>
            </a:r>
            <a:r>
              <a:rPr lang="en-US" altLang="zh-CN" sz="1050" dirty="0" smtClean="0">
                <a:latin typeface="微软雅黑" panose="020B0503020204020204" pitchFamily="34" charset="-122"/>
                <a:ea typeface="微软雅黑" panose="020B0503020204020204" pitchFamily="34" charset="-122"/>
              </a:rPr>
              <a:t>Aggregate</a:t>
            </a:r>
            <a:r>
              <a:rPr lang="zh-CN" altLang="en-US" sz="1050" dirty="0" smtClean="0">
                <a:latin typeface="微软雅黑" panose="020B0503020204020204" pitchFamily="34" charset="-122"/>
                <a:ea typeface="微软雅黑" panose="020B0503020204020204" pitchFamily="34" charset="-122"/>
              </a:rPr>
              <a:t>聚合模型、</a:t>
            </a:r>
            <a:r>
              <a:rPr lang="en-US" altLang="zh-CN" sz="1050" dirty="0" smtClean="0">
                <a:latin typeface="微软雅黑" panose="020B0503020204020204" pitchFamily="34" charset="-122"/>
                <a:ea typeface="微软雅黑" panose="020B0503020204020204" pitchFamily="34" charset="-122"/>
              </a:rPr>
              <a:t>Unique</a:t>
            </a:r>
            <a:r>
              <a:rPr lang="zh-CN" altLang="en-US" sz="1050" dirty="0" smtClean="0">
                <a:latin typeface="微软雅黑" panose="020B0503020204020204" pitchFamily="34" charset="-122"/>
                <a:ea typeface="微软雅黑" panose="020B0503020204020204" pitchFamily="34" charset="-122"/>
              </a:rPr>
              <a:t>、</a:t>
            </a:r>
            <a:r>
              <a:rPr lang="en-US" altLang="zh-CN" sz="1050" dirty="0" smtClean="0">
                <a:latin typeface="微软雅黑" panose="020B0503020204020204" pitchFamily="34" charset="-122"/>
                <a:ea typeface="微软雅黑" panose="020B0503020204020204" pitchFamily="34" charset="-122"/>
              </a:rPr>
              <a:t>Primary</a:t>
            </a:r>
            <a:r>
              <a:rPr lang="zh-CN" altLang="en-US" sz="1050" dirty="0" smtClean="0">
                <a:latin typeface="微软雅黑" panose="020B0503020204020204" pitchFamily="34" charset="-122"/>
                <a:ea typeface="微软雅黑" panose="020B0503020204020204" pitchFamily="34" charset="-122"/>
              </a:rPr>
              <a:t>更新模型</a:t>
            </a:r>
            <a:endParaRPr lang="en-US" altLang="zh-CN" sz="1050" dirty="0" smtClean="0">
              <a:latin typeface="微软雅黑" panose="020B0503020204020204" pitchFamily="34" charset="-122"/>
              <a:ea typeface="微软雅黑" panose="020B0503020204020204" pitchFamily="34" charset="-122"/>
            </a:endParaRPr>
          </a:p>
          <a:p>
            <a:pPr>
              <a:lnSpc>
                <a:spcPct val="150000"/>
              </a:lnSpc>
            </a:pPr>
            <a:r>
              <a:rPr lang="en-US" altLang="zh-CN" sz="1050" dirty="0" smtClean="0">
                <a:latin typeface="微软雅黑" panose="020B0503020204020204" pitchFamily="34" charset="-122"/>
                <a:ea typeface="微软雅黑" panose="020B0503020204020204" pitchFamily="34" charset="-122"/>
              </a:rPr>
              <a:t>          </a:t>
            </a:r>
            <a:r>
              <a:rPr lang="zh-CN" altLang="en-US" sz="1050" dirty="0" smtClean="0">
                <a:latin typeface="微软雅黑" panose="020B0503020204020204" pitchFamily="34" charset="-122"/>
                <a:ea typeface="微软雅黑" panose="020B0503020204020204" pitchFamily="34" charset="-122"/>
              </a:rPr>
              <a:t>注：数据模型在建表后无法修改！</a:t>
            </a:r>
            <a:endParaRPr lang="en-US" altLang="zh-CN" sz="1050" dirty="0" smtClean="0">
              <a:latin typeface="微软雅黑" panose="020B0503020204020204" pitchFamily="34" charset="-122"/>
              <a:ea typeface="微软雅黑" panose="020B0503020204020204" pitchFamily="34" charset="-122"/>
            </a:endParaRPr>
          </a:p>
          <a:p>
            <a:pPr>
              <a:lnSpc>
                <a:spcPct val="150000"/>
              </a:lnSpc>
            </a:pPr>
            <a:r>
              <a:rPr lang="zh-CN" altLang="en-US" sz="1050" dirty="0" smtClean="0">
                <a:latin typeface="微软雅黑" panose="020B0503020204020204" pitchFamily="34" charset="-122"/>
                <a:ea typeface="微软雅黑" panose="020B0503020204020204" pitchFamily="34" charset="-122"/>
              </a:rPr>
              <a:t>数据</a:t>
            </a:r>
            <a:r>
              <a:rPr lang="zh-CN" altLang="en-US" sz="1050" dirty="0">
                <a:latin typeface="微软雅黑" panose="020B0503020204020204" pitchFamily="34" charset="-122"/>
                <a:ea typeface="微软雅黑" panose="020B0503020204020204" pitchFamily="34" charset="-122"/>
              </a:rPr>
              <a:t>分区：单分区</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分桶</a:t>
            </a:r>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和 复合分区</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分区分桶</a:t>
            </a:r>
            <a:r>
              <a:rPr lang="en-US" altLang="zh-CN" sz="1050" dirty="0" smtClean="0">
                <a:latin typeface="微软雅黑" panose="020B0503020204020204" pitchFamily="34" charset="-122"/>
                <a:ea typeface="微软雅黑" panose="020B0503020204020204" pitchFamily="34" charset="-122"/>
              </a:rPr>
              <a:t>)</a:t>
            </a:r>
          </a:p>
          <a:p>
            <a:pPr>
              <a:lnSpc>
                <a:spcPct val="150000"/>
              </a:lnSpc>
            </a:pPr>
            <a:r>
              <a:rPr lang="en-US" altLang="zh-CN" sz="1050" dirty="0">
                <a:latin typeface="微软雅黑" panose="020B0503020204020204" pitchFamily="34" charset="-122"/>
                <a:ea typeface="微软雅黑" panose="020B0503020204020204" pitchFamily="34" charset="-122"/>
              </a:rPr>
              <a:t> </a:t>
            </a:r>
            <a:r>
              <a:rPr lang="en-US" altLang="zh-CN" sz="1050" dirty="0" smtClean="0">
                <a:latin typeface="微软雅黑" panose="020B0503020204020204" pitchFamily="34" charset="-122"/>
                <a:ea typeface="微软雅黑" panose="020B0503020204020204" pitchFamily="34" charset="-122"/>
              </a:rPr>
              <a:t>         </a:t>
            </a:r>
            <a:r>
              <a:rPr lang="zh-CN" altLang="en-US" sz="1050" dirty="0" smtClean="0">
                <a:latin typeface="微软雅黑" panose="020B0503020204020204" pitchFamily="34" charset="-122"/>
                <a:ea typeface="微软雅黑" panose="020B0503020204020204" pitchFamily="34" charset="-122"/>
              </a:rPr>
              <a:t>注：大数据量需设置分区字段</a:t>
            </a:r>
            <a:endParaRPr lang="en-US" altLang="zh-CN" sz="105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n"/>
            </a:pPr>
            <a:r>
              <a:rPr lang="zh-CN" altLang="en-US" sz="1200" dirty="0">
                <a:latin typeface="微软雅黑" panose="020B0503020204020204" pitchFamily="34" charset="-122"/>
                <a:ea typeface="微软雅黑" panose="020B0503020204020204" pitchFamily="34" charset="-122"/>
              </a:rPr>
              <a:t>合理选择</a:t>
            </a:r>
            <a:r>
              <a:rPr lang="en-US" altLang="zh-CN" sz="1200" dirty="0">
                <a:latin typeface="微软雅黑" panose="020B0503020204020204" pitchFamily="34" charset="-122"/>
                <a:ea typeface="微软雅黑" panose="020B0503020204020204" pitchFamily="34" charset="-122"/>
              </a:rPr>
              <a:t>key</a:t>
            </a:r>
            <a:r>
              <a:rPr lang="zh-CN" altLang="en-US" sz="1200" dirty="0">
                <a:latin typeface="微软雅黑" panose="020B0503020204020204" pitchFamily="34" charset="-122"/>
                <a:ea typeface="微软雅黑" panose="020B0503020204020204" pitchFamily="34" charset="-122"/>
              </a:rPr>
              <a:t>列，充分利用前缀</a:t>
            </a:r>
            <a:r>
              <a:rPr lang="zh-CN" altLang="en-US" sz="1200" dirty="0" smtClean="0">
                <a:latin typeface="微软雅黑" panose="020B0503020204020204" pitchFamily="34" charset="-122"/>
                <a:ea typeface="微软雅黑" panose="020B0503020204020204" pitchFamily="34" charset="-122"/>
              </a:rPr>
              <a:t>索引优势</a:t>
            </a:r>
            <a:endParaRPr lang="en-US" altLang="zh-CN" sz="12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n"/>
            </a:pPr>
            <a:r>
              <a:rPr lang="zh-CN" altLang="en-US" sz="1200" dirty="0" smtClean="0">
                <a:latin typeface="微软雅黑" panose="020B0503020204020204" pitchFamily="34" charset="-122"/>
                <a:ea typeface="微软雅黑" panose="020B0503020204020204" pitchFamily="34" charset="-122"/>
              </a:rPr>
              <a:t>设置副本数（一般</a:t>
            </a:r>
            <a:r>
              <a:rPr lang="en-US" altLang="zh-CN" sz="1200" dirty="0" smtClean="0">
                <a:latin typeface="微软雅黑" panose="020B0503020204020204" pitchFamily="34" charset="-122"/>
                <a:ea typeface="微软雅黑" panose="020B0503020204020204" pitchFamily="34" charset="-122"/>
              </a:rPr>
              <a:t>3</a:t>
            </a:r>
            <a:r>
              <a:rPr lang="zh-CN" altLang="en-US" sz="1200" dirty="0" smtClean="0">
                <a:latin typeface="微软雅黑" panose="020B0503020204020204" pitchFamily="34" charset="-122"/>
                <a:ea typeface="微软雅黑" panose="020B0503020204020204" pitchFamily="34" charset="-122"/>
              </a:rPr>
              <a:t>副本）</a:t>
            </a:r>
            <a:endParaRPr lang="en-US" altLang="zh-CN" sz="12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n"/>
            </a:pPr>
            <a:r>
              <a:rPr lang="en-US" altLang="zh-CN" sz="1200" dirty="0" smtClean="0">
                <a:latin typeface="微软雅黑" panose="020B0503020204020204" pitchFamily="34" charset="-122"/>
                <a:ea typeface="微软雅黑" panose="020B0503020204020204" pitchFamily="34" charset="-122"/>
              </a:rPr>
              <a:t>e.g.  INDEX k1_i</a:t>
            </a:r>
            <a:r>
              <a:rPr lang="zh-CN" altLang="en-US" sz="1200" dirty="0">
                <a:latin typeface="微软雅黑" panose="020B0503020204020204" pitchFamily="34" charset="-122"/>
                <a:ea typeface="微软雅黑" panose="020B0503020204020204" pitchFamily="34" charset="-122"/>
              </a:rPr>
              <a:t>可设置</a:t>
            </a:r>
            <a:r>
              <a:rPr lang="en-US" altLang="zh-CN" sz="1200" dirty="0">
                <a:latin typeface="微软雅黑" panose="020B0503020204020204" pitchFamily="34" charset="-122"/>
                <a:ea typeface="微软雅黑" panose="020B0503020204020204" pitchFamily="34" charset="-122"/>
              </a:rPr>
              <a:t>bitmap</a:t>
            </a:r>
            <a:r>
              <a:rPr lang="zh-CN" altLang="en-US" sz="1200" dirty="0">
                <a:latin typeface="微软雅黑" panose="020B0503020204020204" pitchFamily="34" charset="-122"/>
                <a:ea typeface="微软雅黑" panose="020B0503020204020204" pitchFamily="34" charset="-122"/>
              </a:rPr>
              <a:t>索引列 </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en-US" altLang="zh-CN" sz="1200" dirty="0" smtClean="0">
                <a:latin typeface="微软雅黑" panose="020B0503020204020204" pitchFamily="34" charset="-122"/>
                <a:ea typeface="微软雅黑" panose="020B0503020204020204" pitchFamily="34" charset="-122"/>
              </a:rPr>
              <a:t>dx </a:t>
            </a:r>
            <a:r>
              <a:rPr lang="en-US" altLang="zh-CN" sz="1200" dirty="0">
                <a:latin typeface="微软雅黑" panose="020B0503020204020204" pitchFamily="34" charset="-122"/>
                <a:ea typeface="微软雅黑" panose="020B0503020204020204" pitchFamily="34" charset="-122"/>
              </a:rPr>
              <a:t>(k1) USING BITMAP COMMENT '</a:t>
            </a:r>
            <a:r>
              <a:rPr lang="en-US" altLang="zh-CN" sz="1200" dirty="0" err="1">
                <a:latin typeface="微软雅黑" panose="020B0503020204020204" pitchFamily="34" charset="-122"/>
                <a:ea typeface="微软雅黑" panose="020B0503020204020204" pitchFamily="34" charset="-122"/>
              </a:rPr>
              <a:t>xxxxxx</a:t>
            </a:r>
            <a:r>
              <a:rPr lang="en-US" altLang="zh-CN" sz="1200" dirty="0">
                <a:latin typeface="微软雅黑" panose="020B0503020204020204" pitchFamily="34" charset="-122"/>
                <a:ea typeface="微软雅黑" panose="020B0503020204020204" pitchFamily="34" charset="-122"/>
              </a:rPr>
              <a:t>'</a:t>
            </a:r>
          </a:p>
          <a:p>
            <a:pPr marL="171450" indent="-171450">
              <a:lnSpc>
                <a:spcPct val="150000"/>
              </a:lnSpc>
              <a:buFont typeface="Wingdings" panose="05000000000000000000" pitchFamily="2" charset="2"/>
              <a:buChar char="n"/>
            </a:pPr>
            <a:r>
              <a:rPr lang="zh-CN" altLang="en-US" sz="1200" dirty="0">
                <a:latin typeface="微软雅黑" panose="020B0503020204020204" pitchFamily="34" charset="-122"/>
                <a:ea typeface="微软雅黑" panose="020B0503020204020204" pitchFamily="34" charset="-122"/>
              </a:rPr>
              <a:t>可批量创建</a:t>
            </a:r>
            <a:r>
              <a:rPr lang="en-US" altLang="zh-CN" sz="1200" dirty="0" smtClean="0">
                <a:latin typeface="微软雅黑" panose="020B0503020204020204" pitchFamily="34" charset="-122"/>
                <a:ea typeface="微软雅黑" panose="020B0503020204020204" pitchFamily="34" charset="-122"/>
              </a:rPr>
              <a:t>rollup/</a:t>
            </a:r>
            <a:r>
              <a:rPr lang="zh-CN" altLang="en-US" sz="1200" dirty="0" smtClean="0">
                <a:latin typeface="微软雅黑" panose="020B0503020204020204" pitchFamily="34" charset="-122"/>
                <a:ea typeface="微软雅黑" panose="020B0503020204020204" pitchFamily="34" charset="-122"/>
              </a:rPr>
              <a:t>物化视图</a:t>
            </a:r>
            <a:endParaRPr lang="en-US" altLang="zh-CN" sz="1200" dirty="0" smtClean="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 </a:t>
            </a:r>
            <a:r>
              <a:rPr lang="en-US" altLang="zh-CN" sz="1200" dirty="0" smtClean="0">
                <a:latin typeface="微软雅黑" panose="020B0503020204020204" pitchFamily="34" charset="-122"/>
                <a:ea typeface="微软雅黑" panose="020B0503020204020204" pitchFamily="34" charset="-122"/>
              </a:rPr>
              <a:t>   e.g.  </a:t>
            </a:r>
            <a:r>
              <a:rPr lang="zh-CN" altLang="en-US" sz="1000" dirty="0" smtClean="0">
                <a:latin typeface="微软雅黑" panose="020B0503020204020204" pitchFamily="34" charset="-122"/>
                <a:ea typeface="微软雅黑" panose="020B0503020204020204" pitchFamily="34" charset="-122"/>
              </a:rPr>
              <a:t>分桶后</a:t>
            </a:r>
            <a:r>
              <a:rPr lang="en-US" altLang="zh-CN" sz="1200" dirty="0" smtClean="0"/>
              <a:t>rollup (r1(</a:t>
            </a:r>
            <a:r>
              <a:rPr lang="en-US" altLang="zh-CN" sz="1200" dirty="0" err="1" smtClean="0"/>
              <a:t>event_day,siteid</a:t>
            </a:r>
            <a:r>
              <a:rPr lang="en-US" altLang="zh-CN" sz="1200" dirty="0" smtClean="0"/>
              <a:t>), r2(</a:t>
            </a:r>
            <a:r>
              <a:rPr lang="en-US" altLang="zh-CN" sz="1200" dirty="0" err="1" smtClean="0"/>
              <a:t>event_day,citycode</a:t>
            </a:r>
            <a:r>
              <a:rPr lang="en-US" altLang="zh-CN" sz="1200" dirty="0" smtClean="0"/>
              <a:t>),r3(</a:t>
            </a:r>
            <a:r>
              <a:rPr lang="en-US" altLang="zh-CN" sz="1200" dirty="0" err="1" smtClean="0"/>
              <a:t>event_day</a:t>
            </a:r>
            <a:r>
              <a:rPr lang="en-US" altLang="zh-CN" sz="1200" dirty="0" smtClean="0"/>
              <a:t>))</a:t>
            </a:r>
            <a:endParaRPr lang="en-US" altLang="zh-CN" sz="12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n"/>
            </a:pPr>
            <a:r>
              <a:rPr lang="zh-CN" altLang="en-US" sz="1200" dirty="0" smtClean="0">
                <a:latin typeface="微软雅黑" panose="020B0503020204020204" pitchFamily="34" charset="-122"/>
                <a:ea typeface="微软雅黑" panose="020B0503020204020204" pitchFamily="34" charset="-122"/>
              </a:rPr>
              <a:t>可设置动态分区</a:t>
            </a:r>
            <a:endParaRPr lang="en-US" altLang="zh-CN" sz="12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n"/>
            </a:pPr>
            <a:r>
              <a:rPr lang="zh-CN" altLang="en-US" sz="1200" dirty="0" smtClean="0">
                <a:latin typeface="微软雅黑" panose="020B0503020204020204" pitchFamily="34" charset="-122"/>
                <a:ea typeface="微软雅黑" panose="020B0503020204020204" pitchFamily="34" charset="-122"/>
              </a:rPr>
              <a:t>可设置</a:t>
            </a:r>
            <a:r>
              <a:rPr lang="en-US" altLang="zh-CN" sz="1200" dirty="0" err="1" smtClean="0">
                <a:latin typeface="微软雅黑" panose="020B0503020204020204" pitchFamily="34" charset="-122"/>
                <a:ea typeface="微软雅黑" panose="020B0503020204020204" pitchFamily="34" charset="-122"/>
              </a:rPr>
              <a:t>bloom_filter</a:t>
            </a:r>
            <a:r>
              <a:rPr lang="zh-CN" altLang="en-US" sz="1200" dirty="0" smtClean="0">
                <a:latin typeface="微软雅黑" panose="020B0503020204020204" pitchFamily="34" charset="-122"/>
                <a:ea typeface="微软雅黑" panose="020B0503020204020204" pitchFamily="34" charset="-122"/>
              </a:rPr>
              <a:t>列</a:t>
            </a:r>
            <a:endParaRPr lang="en-US" altLang="zh-CN" sz="1200" dirty="0" smtClean="0">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n"/>
            </a:pPr>
            <a:r>
              <a:rPr lang="zh-CN" altLang="en-US" sz="1200" dirty="0" smtClean="0">
                <a:latin typeface="微软雅黑" panose="020B0503020204020204" pitchFamily="34" charset="-122"/>
                <a:ea typeface="微软雅黑" panose="020B0503020204020204" pitchFamily="34" charset="-122"/>
              </a:rPr>
              <a:t>可设置</a:t>
            </a:r>
            <a:r>
              <a:rPr lang="en-US" altLang="zh-CN" sz="1200" dirty="0" smtClean="0">
                <a:latin typeface="微软雅黑" panose="020B0503020204020204" pitchFamily="34" charset="-122"/>
                <a:ea typeface="微软雅黑" panose="020B0503020204020204" pitchFamily="34" charset="-122"/>
              </a:rPr>
              <a:t>colocation join</a:t>
            </a:r>
          </a:p>
          <a:p>
            <a:pPr>
              <a:lnSpc>
                <a:spcPct val="150000"/>
              </a:lnSpc>
            </a:pPr>
            <a:endParaRPr lang="en-US" altLang="zh-CN" sz="1200" dirty="0" smtClean="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en-US" altLang="zh-CN" dirty="0" smtClean="0"/>
              <a:t>1</a:t>
            </a:r>
            <a:r>
              <a:rPr lang="zh-CN" altLang="en-US" dirty="0" smtClean="0"/>
              <a:t>、建表 </a:t>
            </a:r>
            <a:endParaRPr lang="zh-CN" altLang="en-US" dirty="0"/>
          </a:p>
        </p:txBody>
      </p:sp>
      <p:grpSp>
        <p:nvGrpSpPr>
          <p:cNvPr id="4" name="组合 3"/>
          <p:cNvGrpSpPr/>
          <p:nvPr/>
        </p:nvGrpSpPr>
        <p:grpSpPr>
          <a:xfrm>
            <a:off x="6244899" y="1388212"/>
            <a:ext cx="5527347" cy="4999966"/>
            <a:chOff x="1160835" y="1654834"/>
            <a:chExt cx="5527347" cy="4999966"/>
          </a:xfrm>
        </p:grpSpPr>
        <p:pic>
          <p:nvPicPr>
            <p:cNvPr id="6" name="图片 5"/>
            <p:cNvPicPr>
              <a:picLocks noChangeAspect="1"/>
            </p:cNvPicPr>
            <p:nvPr/>
          </p:nvPicPr>
          <p:blipFill>
            <a:blip r:embed="rId3"/>
            <a:stretch>
              <a:fillRect/>
            </a:stretch>
          </p:blipFill>
          <p:spPr>
            <a:xfrm>
              <a:off x="1160835" y="1654834"/>
              <a:ext cx="5527347" cy="4999966"/>
            </a:xfrm>
            <a:prstGeom prst="rect">
              <a:avLst/>
            </a:prstGeom>
          </p:spPr>
        </p:pic>
        <p:sp>
          <p:nvSpPr>
            <p:cNvPr id="3" name="矩形 2"/>
            <p:cNvSpPr/>
            <p:nvPr/>
          </p:nvSpPr>
          <p:spPr>
            <a:xfrm>
              <a:off x="1160835" y="2926080"/>
              <a:ext cx="4170117" cy="2011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60835" y="3303016"/>
              <a:ext cx="2542485" cy="1910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60835" y="4014216"/>
              <a:ext cx="3100269" cy="2103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41251" y="4608576"/>
              <a:ext cx="3100269" cy="5029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22911423"/>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4016" y="5431899"/>
            <a:ext cx="5381952" cy="1231106"/>
          </a:xfrm>
          <a:prstGeom prst="rect">
            <a:avLst/>
          </a:prstGeom>
        </p:spPr>
        <p:txBody>
          <a:bodyPr wrap="square">
            <a:spAutoFit/>
          </a:bodyPr>
          <a:lstStyle/>
          <a:p>
            <a:r>
              <a:rPr lang="zh-CN" altLang="en-US" sz="1400" dirty="0" smtClean="0"/>
              <a:t>业务痛点</a:t>
            </a:r>
            <a:r>
              <a:rPr lang="zh-CN" altLang="en-US" sz="1400" dirty="0"/>
              <a:t>性能</a:t>
            </a:r>
            <a:r>
              <a:rPr lang="zh-CN" altLang="en-US" sz="1400" dirty="0" smtClean="0"/>
              <a:t>：</a:t>
            </a:r>
            <a:endParaRPr lang="en-US" altLang="zh-CN" sz="1400" dirty="0" smtClean="0"/>
          </a:p>
          <a:p>
            <a:r>
              <a:rPr lang="zh-CN" altLang="en-US" sz="1000" dirty="0" smtClean="0"/>
              <a:t>1、性能：传统</a:t>
            </a:r>
            <a:r>
              <a:rPr lang="zh-CN" altLang="en-US" sz="1000" dirty="0"/>
              <a:t>oracle数据库性能存在瓶颈，无法支撑运单量的快速</a:t>
            </a:r>
            <a:r>
              <a:rPr lang="zh-CN" altLang="en-US" sz="1000" dirty="0" smtClean="0"/>
              <a:t>增长</a:t>
            </a:r>
            <a:endParaRPr lang="en-US" altLang="zh-CN" sz="1000" dirty="0" smtClean="0"/>
          </a:p>
          <a:p>
            <a:r>
              <a:rPr lang="zh-CN" altLang="en-US" sz="1000" dirty="0" smtClean="0"/>
              <a:t>2、性能：同步</a:t>
            </a:r>
            <a:r>
              <a:rPr lang="zh-CN" altLang="en-US" sz="1000" dirty="0"/>
              <a:t>了一份数据到bdp平台，利用hive做数据去重 ，结果用作报表导出，随着业务量增长，去重时间越来越</a:t>
            </a:r>
            <a:r>
              <a:rPr lang="zh-CN" altLang="en-US" sz="1000" dirty="0" smtClean="0"/>
              <a:t>长</a:t>
            </a:r>
            <a:endParaRPr lang="en-US" altLang="zh-CN" sz="1000" dirty="0" smtClean="0"/>
          </a:p>
          <a:p>
            <a:r>
              <a:rPr lang="en-US" altLang="zh-CN" sz="1000" dirty="0" smtClean="0"/>
              <a:t>3</a:t>
            </a:r>
            <a:r>
              <a:rPr lang="zh-CN" altLang="en-US" sz="1000" dirty="0" smtClean="0"/>
              <a:t>、时效：bdp</a:t>
            </a:r>
            <a:r>
              <a:rPr lang="zh-CN" altLang="en-US" sz="1000" dirty="0"/>
              <a:t>上hive去重，有一定时延，业务无法拿到最新的实时数据</a:t>
            </a:r>
            <a:r>
              <a:rPr lang="zh-CN" altLang="en-US" sz="1000" dirty="0" smtClean="0"/>
              <a:t>数据</a:t>
            </a:r>
            <a:endParaRPr lang="en-US" altLang="zh-CN" sz="1000" dirty="0" smtClean="0"/>
          </a:p>
          <a:p>
            <a:r>
              <a:rPr lang="en-US" altLang="zh-CN" sz="1000" dirty="0"/>
              <a:t>4</a:t>
            </a:r>
            <a:r>
              <a:rPr lang="zh-CN" altLang="en-US" sz="1000" dirty="0" smtClean="0"/>
              <a:t>、数据冗余运单</a:t>
            </a:r>
            <a:r>
              <a:rPr lang="zh-CN" altLang="en-US" sz="1000" dirty="0"/>
              <a:t>，路由这些公共运单信息在每个系统都维护了一份，数据定义不统一，重复的工作量与资源</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151" y="1317771"/>
            <a:ext cx="4191585" cy="4001058"/>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791" y="1317771"/>
            <a:ext cx="4239217" cy="3934374"/>
          </a:xfrm>
          <a:prstGeom prst="rect">
            <a:avLst/>
          </a:prstGeom>
        </p:spPr>
      </p:pic>
      <p:sp>
        <p:nvSpPr>
          <p:cNvPr id="7" name="圆角矩形 6"/>
          <p:cNvSpPr/>
          <p:nvPr/>
        </p:nvSpPr>
        <p:spPr>
          <a:xfrm>
            <a:off x="5479029" y="3448674"/>
            <a:ext cx="1584628" cy="288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smtClean="0">
                <a:ln>
                  <a:noFill/>
                </a:ln>
                <a:solidFill>
                  <a:prstClr val="white"/>
                </a:solidFill>
                <a:effectLst/>
                <a:uLnTx/>
                <a:uFillTx/>
                <a:latin typeface="Microsoft YaHei" charset="-122"/>
                <a:ea typeface="Microsoft YaHei" charset="-122"/>
                <a:cs typeface="+mn-cs"/>
              </a:rPr>
              <a:t>基于同一</a:t>
            </a:r>
            <a:r>
              <a:rPr kumimoji="1" lang="zh-CN" altLang="en-US" sz="800" b="0" i="0" u="none" strike="noStrike" kern="1200" cap="none" spc="0" normalizeH="0" baseline="0" noProof="0" dirty="0" smtClean="0">
                <a:ln>
                  <a:noFill/>
                </a:ln>
                <a:solidFill>
                  <a:prstClr val="white"/>
                </a:solidFill>
                <a:effectLst/>
                <a:uLnTx/>
                <a:uFillTx/>
                <a:latin typeface="Microsoft YaHei" charset="-122"/>
                <a:ea typeface="Microsoft YaHei" charset="-122"/>
                <a:cs typeface="+mn-cs"/>
                <a:hlinkClick r:id="rId4" action="ppaction://hlinksldjump"/>
              </a:rPr>
              <a:t>主</a:t>
            </a:r>
            <a:r>
              <a:rPr kumimoji="1" lang="zh-CN" altLang="en-US" sz="800" b="0" i="0" u="none" strike="noStrike" kern="1200" cap="none" spc="0" normalizeH="0" baseline="0" noProof="0" dirty="0" smtClean="0">
                <a:ln>
                  <a:noFill/>
                </a:ln>
                <a:solidFill>
                  <a:prstClr val="white"/>
                </a:solidFill>
                <a:effectLst/>
                <a:uLnTx/>
                <a:uFillTx/>
                <a:latin typeface="Microsoft YaHei" charset="-122"/>
                <a:ea typeface="Microsoft YaHei" charset="-122"/>
                <a:cs typeface="+mn-cs"/>
              </a:rPr>
              <a:t>键同一分布做</a:t>
            </a:r>
            <a:r>
              <a:rPr kumimoji="1" lang="en-US" altLang="zh-CN" sz="800" b="0" i="0" u="none" strike="noStrike" kern="1200" cap="none" spc="0" normalizeH="0" baseline="0" noProof="0" dirty="0" smtClean="0">
                <a:ln>
                  <a:noFill/>
                </a:ln>
                <a:solidFill>
                  <a:prstClr val="white"/>
                </a:solidFill>
                <a:effectLst/>
                <a:uLnTx/>
                <a:uFillTx/>
                <a:latin typeface="Microsoft YaHei" charset="-122"/>
                <a:ea typeface="Microsoft YaHei" charset="-122"/>
                <a:cs typeface="+mn-cs"/>
              </a:rPr>
              <a:t>local Join</a:t>
            </a:r>
            <a:endParaRPr kumimoji="1" lang="zh-CN" altLang="en-US" sz="800" b="0" i="0" u="none" strike="noStrike" kern="1200" cap="none" spc="0" normalizeH="0" baseline="0" noProof="0" dirty="0">
              <a:ln>
                <a:noFill/>
              </a:ln>
              <a:solidFill>
                <a:prstClr val="white"/>
              </a:solidFill>
              <a:effectLst/>
              <a:uLnTx/>
              <a:uFillTx/>
              <a:latin typeface="Microsoft YaHei" charset="-122"/>
              <a:ea typeface="Microsoft YaHei" charset="-122"/>
              <a:cs typeface="+mn-cs"/>
            </a:endParaRPr>
          </a:p>
        </p:txBody>
      </p:sp>
      <p:sp>
        <p:nvSpPr>
          <p:cNvPr id="8" name="圆角矩形 7"/>
          <p:cNvSpPr/>
          <p:nvPr/>
        </p:nvSpPr>
        <p:spPr>
          <a:xfrm>
            <a:off x="5479029" y="3899183"/>
            <a:ext cx="1584628" cy="288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smtClean="0">
                <a:ln>
                  <a:noFill/>
                </a:ln>
                <a:solidFill>
                  <a:prstClr val="white"/>
                </a:solidFill>
                <a:effectLst/>
                <a:uLnTx/>
                <a:uFillTx/>
                <a:latin typeface="Microsoft YaHei" charset="-122"/>
                <a:ea typeface="Microsoft YaHei" charset="-122"/>
                <a:cs typeface="+mn-cs"/>
              </a:rPr>
              <a:t>查询条件字段通过布隆过滤器对</a:t>
            </a:r>
            <a:r>
              <a:rPr kumimoji="1" lang="en-US" altLang="zh-CN" sz="800" b="0" i="0" u="none" strike="noStrike" kern="1200" cap="none" spc="0" normalizeH="0" baseline="0" noProof="0" dirty="0" smtClean="0">
                <a:ln>
                  <a:noFill/>
                </a:ln>
                <a:solidFill>
                  <a:prstClr val="white"/>
                </a:solidFill>
                <a:effectLst/>
                <a:uLnTx/>
                <a:uFillTx/>
                <a:latin typeface="Microsoft YaHei" charset="-122"/>
                <a:ea typeface="Microsoft YaHei" charset="-122"/>
                <a:cs typeface="+mn-cs"/>
              </a:rPr>
              <a:t>=</a:t>
            </a:r>
            <a:r>
              <a:rPr kumimoji="1" lang="zh-CN" altLang="en-US" sz="800" b="0" i="0" u="none" strike="noStrike" kern="1200" cap="none" spc="0" normalizeH="0" baseline="0" noProof="0" dirty="0" smtClean="0">
                <a:ln>
                  <a:noFill/>
                </a:ln>
                <a:solidFill>
                  <a:prstClr val="white"/>
                </a:solidFill>
                <a:effectLst/>
                <a:uLnTx/>
                <a:uFillTx/>
                <a:latin typeface="Microsoft YaHei" charset="-122"/>
                <a:ea typeface="Microsoft YaHei" charset="-122"/>
                <a:cs typeface="+mn-cs"/>
              </a:rPr>
              <a:t>、</a:t>
            </a:r>
            <a:r>
              <a:rPr kumimoji="1" lang="en-US" altLang="zh-CN" sz="800" b="0" i="0" u="none" strike="noStrike" kern="1200" cap="none" spc="0" normalizeH="0" baseline="0" noProof="0" dirty="0" smtClean="0">
                <a:ln>
                  <a:noFill/>
                </a:ln>
                <a:solidFill>
                  <a:prstClr val="white"/>
                </a:solidFill>
                <a:effectLst/>
                <a:uLnTx/>
                <a:uFillTx/>
                <a:latin typeface="Microsoft YaHei" charset="-122"/>
                <a:ea typeface="Microsoft YaHei" charset="-122"/>
                <a:cs typeface="+mn-cs"/>
              </a:rPr>
              <a:t>in</a:t>
            </a:r>
            <a:r>
              <a:rPr kumimoji="1" lang="zh-CN" altLang="en-US" sz="800" b="0" i="0" u="none" strike="noStrike" kern="1200" cap="none" spc="0" normalizeH="0" baseline="0" noProof="0" dirty="0" smtClean="0">
                <a:ln>
                  <a:noFill/>
                </a:ln>
                <a:solidFill>
                  <a:prstClr val="white"/>
                </a:solidFill>
                <a:effectLst/>
                <a:uLnTx/>
                <a:uFillTx/>
                <a:latin typeface="Microsoft YaHei" charset="-122"/>
                <a:ea typeface="Microsoft YaHei" charset="-122"/>
                <a:cs typeface="+mn-cs"/>
              </a:rPr>
              <a:t>提速</a:t>
            </a:r>
            <a:endParaRPr kumimoji="1" lang="zh-CN" altLang="en-US" sz="800" b="0" i="0" u="none" strike="noStrike" kern="1200" cap="none" spc="0" normalizeH="0" baseline="0" noProof="0" dirty="0">
              <a:ln>
                <a:noFill/>
              </a:ln>
              <a:solidFill>
                <a:prstClr val="white"/>
              </a:solidFill>
              <a:effectLst/>
              <a:uLnTx/>
              <a:uFillTx/>
              <a:latin typeface="Microsoft YaHei" charset="-122"/>
              <a:ea typeface="Microsoft YaHei" charset="-122"/>
              <a:cs typeface="+mn-cs"/>
            </a:endParaRPr>
          </a:p>
        </p:txBody>
      </p:sp>
      <p:sp>
        <p:nvSpPr>
          <p:cNvPr id="9" name="圆角矩形 8"/>
          <p:cNvSpPr/>
          <p:nvPr/>
        </p:nvSpPr>
        <p:spPr>
          <a:xfrm>
            <a:off x="5477370" y="4377541"/>
            <a:ext cx="1586287" cy="288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smtClean="0">
                <a:ln>
                  <a:noFill/>
                </a:ln>
                <a:solidFill>
                  <a:prstClr val="white"/>
                </a:solidFill>
                <a:effectLst/>
                <a:uLnTx/>
                <a:uFillTx/>
                <a:latin typeface="Microsoft YaHei" charset="-122"/>
                <a:ea typeface="Microsoft YaHei" charset="-122"/>
                <a:cs typeface="+mn-cs"/>
              </a:rPr>
              <a:t>小的维度表可以设置为内存表提速</a:t>
            </a:r>
            <a:endParaRPr kumimoji="1" lang="zh-CN" altLang="en-US" sz="800" b="0" i="0" u="none" strike="noStrike" kern="1200" cap="none" spc="0" normalizeH="0" baseline="0" noProof="0" dirty="0">
              <a:ln>
                <a:noFill/>
              </a:ln>
              <a:solidFill>
                <a:prstClr val="white"/>
              </a:solidFill>
              <a:effectLst/>
              <a:uLnTx/>
              <a:uFillTx/>
              <a:latin typeface="Microsoft YaHei" charset="-122"/>
              <a:ea typeface="Microsoft YaHei" charset="-122"/>
              <a:cs typeface="+mn-cs"/>
            </a:endParaRPr>
          </a:p>
        </p:txBody>
      </p:sp>
      <p:sp>
        <p:nvSpPr>
          <p:cNvPr id="10" name="圆角矩形 9"/>
          <p:cNvSpPr/>
          <p:nvPr/>
        </p:nvSpPr>
        <p:spPr>
          <a:xfrm>
            <a:off x="5479031" y="2561994"/>
            <a:ext cx="1584627" cy="288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smtClean="0">
                <a:ln>
                  <a:noFill/>
                </a:ln>
                <a:solidFill>
                  <a:prstClr val="white"/>
                </a:solidFill>
                <a:effectLst/>
                <a:uLnTx/>
                <a:uFillTx/>
                <a:latin typeface="Microsoft YaHei" charset="-122"/>
                <a:ea typeface="Microsoft YaHei" charset="-122"/>
                <a:cs typeface="+mn-cs"/>
              </a:rPr>
              <a:t>聚合表满足不更新场景的聚合提速、明细查询需求</a:t>
            </a:r>
            <a:endParaRPr kumimoji="1" lang="zh-CN" altLang="en-US" sz="800" b="0" i="0" u="none" strike="noStrike" kern="1200" cap="none" spc="0" normalizeH="0" baseline="0" noProof="0" dirty="0">
              <a:ln>
                <a:noFill/>
              </a:ln>
              <a:solidFill>
                <a:prstClr val="white"/>
              </a:solidFill>
              <a:effectLst/>
              <a:uLnTx/>
              <a:uFillTx/>
              <a:latin typeface="Microsoft YaHei" charset="-122"/>
              <a:ea typeface="Microsoft YaHei" charset="-122"/>
              <a:cs typeface="+mn-cs"/>
            </a:endParaRPr>
          </a:p>
        </p:txBody>
      </p:sp>
      <p:sp>
        <p:nvSpPr>
          <p:cNvPr id="11" name="圆角矩形 10"/>
          <p:cNvSpPr/>
          <p:nvPr/>
        </p:nvSpPr>
        <p:spPr>
          <a:xfrm>
            <a:off x="5479030" y="3005334"/>
            <a:ext cx="1584627" cy="288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800" noProof="0" dirty="0" smtClean="0">
                <a:solidFill>
                  <a:prstClr val="white"/>
                </a:solidFill>
                <a:latin typeface="Microsoft YaHei" charset="-122"/>
                <a:ea typeface="Microsoft YaHei" charset="-122"/>
              </a:rPr>
              <a:t>唯一主键</a:t>
            </a:r>
            <a:r>
              <a:rPr kumimoji="1" lang="zh-CN" altLang="en-US" sz="800" b="0" i="0" u="none" strike="noStrike" kern="1200" cap="none" spc="0" normalizeH="0" baseline="0" noProof="0" dirty="0" smtClean="0">
                <a:ln>
                  <a:noFill/>
                </a:ln>
                <a:solidFill>
                  <a:prstClr val="white"/>
                </a:solidFill>
                <a:effectLst/>
                <a:uLnTx/>
                <a:uFillTx/>
                <a:latin typeface="Microsoft YaHei" charset="-122"/>
                <a:ea typeface="Microsoft YaHei" charset="-122"/>
              </a:rPr>
              <a:t>表满足更新场景的明细查询需求</a:t>
            </a:r>
            <a:endParaRPr kumimoji="1" lang="zh-CN" altLang="en-US" sz="800" b="0" i="0" u="none" strike="noStrike" kern="1200" cap="none" spc="0" normalizeH="0" baseline="0" noProof="0" dirty="0">
              <a:ln>
                <a:noFill/>
              </a:ln>
              <a:solidFill>
                <a:prstClr val="white"/>
              </a:solidFill>
              <a:effectLst/>
              <a:uLnTx/>
              <a:uFillTx/>
              <a:latin typeface="Microsoft YaHei" charset="-122"/>
              <a:ea typeface="Microsoft YaHei" charset="-122"/>
            </a:endParaRPr>
          </a:p>
        </p:txBody>
      </p:sp>
      <p:sp>
        <p:nvSpPr>
          <p:cNvPr id="12" name="圆角矩形 11"/>
          <p:cNvSpPr/>
          <p:nvPr/>
        </p:nvSpPr>
        <p:spPr>
          <a:xfrm>
            <a:off x="5480692" y="2146732"/>
            <a:ext cx="1584627" cy="288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900" b="0" i="0" u="none" strike="noStrike" kern="1200" cap="none" spc="0" normalizeH="0" baseline="0" noProof="0" dirty="0" smtClean="0">
                <a:ln>
                  <a:noFill/>
                </a:ln>
                <a:solidFill>
                  <a:prstClr val="white"/>
                </a:solidFill>
                <a:effectLst/>
                <a:uLnTx/>
                <a:uFillTx/>
                <a:latin typeface="Microsoft YaHei" charset="-122"/>
                <a:ea typeface="Microsoft YaHei" charset="-122"/>
                <a:cs typeface="+mn-cs"/>
              </a:rPr>
              <a:t>聚合字段通过建立物化视图提速</a:t>
            </a:r>
            <a:endParaRPr kumimoji="1" lang="zh-CN" altLang="en-US" sz="900" b="0" i="0" u="none" strike="noStrike" kern="1200" cap="none" spc="0" normalizeH="0" baseline="0" noProof="0" dirty="0">
              <a:ln>
                <a:noFill/>
              </a:ln>
              <a:solidFill>
                <a:prstClr val="white"/>
              </a:solidFill>
              <a:effectLst/>
              <a:uLnTx/>
              <a:uFillTx/>
              <a:latin typeface="Microsoft YaHei" charset="-122"/>
              <a:ea typeface="Microsoft YaHei" charset="-122"/>
              <a:cs typeface="+mn-cs"/>
            </a:endParaRPr>
          </a:p>
        </p:txBody>
      </p:sp>
      <p:sp>
        <p:nvSpPr>
          <p:cNvPr id="13" name="文本框 12"/>
          <p:cNvSpPr txBox="1"/>
          <p:nvPr/>
        </p:nvSpPr>
        <p:spPr>
          <a:xfrm>
            <a:off x="1146747" y="698518"/>
            <a:ext cx="3530183" cy="38779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zh-CN" altLang="en-US" sz="1600" b="0" i="0" u="none" strike="noStrike" kern="1200" cap="none" spc="0" normalizeH="0" baseline="0" noProof="0" dirty="0" smtClean="0">
                <a:ln>
                  <a:noFill/>
                </a:ln>
                <a:solidFill>
                  <a:srgbClr val="000000"/>
                </a:solidFill>
                <a:effectLst/>
                <a:uLnTx/>
                <a:uFillTx/>
                <a:latin typeface="Microsoft YaHei"/>
                <a:ea typeface="Microsoft YaHei"/>
                <a:cs typeface="+mn-cs"/>
              </a:rPr>
              <a:t>运单公共信息表：保存不变的信息</a:t>
            </a:r>
            <a:endParaRPr kumimoji="1" lang="en-US" altLang="zh-CN" sz="1600" b="0" i="0" u="none" strike="noStrike" kern="1200" cap="none" spc="0" normalizeH="0" baseline="0" noProof="0" dirty="0">
              <a:ln>
                <a:noFill/>
              </a:ln>
              <a:solidFill>
                <a:srgbClr val="000000"/>
              </a:solidFill>
              <a:effectLst/>
              <a:uLnTx/>
              <a:uFillTx/>
              <a:latin typeface="Microsoft YaHei"/>
              <a:ea typeface="Microsoft YaHei"/>
              <a:cs typeface="+mn-cs"/>
            </a:endParaRPr>
          </a:p>
        </p:txBody>
      </p:sp>
      <p:sp>
        <p:nvSpPr>
          <p:cNvPr id="14" name="文本框 13"/>
          <p:cNvSpPr txBox="1"/>
          <p:nvPr/>
        </p:nvSpPr>
        <p:spPr>
          <a:xfrm>
            <a:off x="7595198" y="698518"/>
            <a:ext cx="4319377" cy="38779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zh-CN" altLang="en-US" sz="1600" b="0" i="0" u="none" strike="noStrike" kern="1200" cap="none" spc="0" normalizeH="0" baseline="0" noProof="0" dirty="0" smtClean="0">
                <a:ln>
                  <a:noFill/>
                </a:ln>
                <a:solidFill>
                  <a:srgbClr val="000000"/>
                </a:solidFill>
                <a:effectLst/>
                <a:uLnTx/>
                <a:uFillTx/>
                <a:latin typeface="Microsoft YaHei"/>
                <a:ea typeface="Microsoft YaHei"/>
                <a:cs typeface="+mn-cs"/>
              </a:rPr>
              <a:t>运单私有表：保存各个业务场景下变化的信息</a:t>
            </a:r>
            <a:endParaRPr kumimoji="1" lang="en-US" altLang="zh-CN" sz="1600" b="0" i="0" u="none" strike="noStrike" kern="1200" cap="none" spc="0" normalizeH="0" baseline="0" noProof="0" dirty="0">
              <a:ln>
                <a:noFill/>
              </a:ln>
              <a:solidFill>
                <a:srgbClr val="000000"/>
              </a:solidFill>
              <a:effectLst/>
              <a:uLnTx/>
              <a:uFillTx/>
              <a:latin typeface="Microsoft YaHei"/>
              <a:ea typeface="Microsoft YaHei"/>
              <a:cs typeface="+mn-cs"/>
            </a:endParaRPr>
          </a:p>
        </p:txBody>
      </p:sp>
      <p:sp>
        <p:nvSpPr>
          <p:cNvPr id="15" name="矩形 14"/>
          <p:cNvSpPr/>
          <p:nvPr/>
        </p:nvSpPr>
        <p:spPr>
          <a:xfrm>
            <a:off x="6376147" y="5431899"/>
            <a:ext cx="5623479" cy="1231106"/>
          </a:xfrm>
          <a:prstGeom prst="rect">
            <a:avLst/>
          </a:prstGeom>
        </p:spPr>
        <p:txBody>
          <a:bodyPr wrap="square">
            <a:spAutoFit/>
          </a:bodyPr>
          <a:lstStyle/>
          <a:p>
            <a:r>
              <a:rPr lang="zh-CN" altLang="en-US" sz="1400" dirty="0" smtClean="0"/>
              <a:t>效果：</a:t>
            </a:r>
            <a:endParaRPr lang="en-US" altLang="zh-CN" sz="1400" dirty="0" smtClean="0"/>
          </a:p>
          <a:p>
            <a:r>
              <a:rPr lang="zh-CN" altLang="en-US" sz="1000" dirty="0" smtClean="0"/>
              <a:t>1、性能：常规查询都能在亚秒级完成，可以根据业务量弹性伸缩、解决单点问题，</a:t>
            </a:r>
            <a:endParaRPr lang="en-US" altLang="zh-CN" sz="1000" dirty="0" smtClean="0"/>
          </a:p>
          <a:p>
            <a:r>
              <a:rPr lang="zh-CN" altLang="en-US" sz="1000" dirty="0" smtClean="0"/>
              <a:t>2、性能：同步</a:t>
            </a:r>
            <a:r>
              <a:rPr lang="zh-CN" altLang="en-US" sz="1000" dirty="0"/>
              <a:t>了一份数据到bdp平台，利用hive做数据去重 ，结果用作报表导出，随着业务量增长，去重时间越来越</a:t>
            </a:r>
            <a:r>
              <a:rPr lang="zh-CN" altLang="en-US" sz="1000" dirty="0" smtClean="0"/>
              <a:t>长</a:t>
            </a:r>
            <a:endParaRPr lang="en-US" altLang="zh-CN" sz="1000" dirty="0" smtClean="0"/>
          </a:p>
          <a:p>
            <a:r>
              <a:rPr lang="en-US" altLang="zh-CN" sz="1000" dirty="0" smtClean="0"/>
              <a:t>3</a:t>
            </a:r>
            <a:r>
              <a:rPr lang="zh-CN" altLang="en-US" sz="1000" dirty="0" smtClean="0"/>
              <a:t>、时效：数据通过</a:t>
            </a:r>
            <a:r>
              <a:rPr lang="en-US" altLang="zh-CN" sz="1000" dirty="0" err="1" smtClean="0"/>
              <a:t>flink</a:t>
            </a:r>
            <a:r>
              <a:rPr lang="en-US" altLang="zh-CN" sz="1000" dirty="0" smtClean="0"/>
              <a:t>/</a:t>
            </a:r>
            <a:r>
              <a:rPr lang="en-US" altLang="zh-CN" sz="1000" dirty="0" err="1" smtClean="0"/>
              <a:t>kafka</a:t>
            </a:r>
            <a:r>
              <a:rPr lang="zh-CN" altLang="en-US" sz="1000" dirty="0" smtClean="0"/>
              <a:t>实时消费写数据库，响应及时</a:t>
            </a:r>
            <a:endParaRPr lang="en-US" altLang="zh-CN" sz="1000" dirty="0" smtClean="0"/>
          </a:p>
          <a:p>
            <a:r>
              <a:rPr lang="en-US" altLang="zh-CN" sz="1000" dirty="0" smtClean="0"/>
              <a:t>4</a:t>
            </a:r>
            <a:r>
              <a:rPr lang="zh-CN" altLang="en-US" sz="1000" dirty="0" smtClean="0"/>
              <a:t>、公共数据保存一份，业务数据根据需求在各自的表上进行变化（</a:t>
            </a:r>
            <a:r>
              <a:rPr lang="en-US" altLang="zh-CN" sz="1000" dirty="0" smtClean="0"/>
              <a:t>schema</a:t>
            </a:r>
            <a:r>
              <a:rPr lang="zh-CN" altLang="en-US" sz="1000" dirty="0" smtClean="0"/>
              <a:t>、数据），解决了大宽表数据难变更的通点</a:t>
            </a:r>
            <a:endParaRPr lang="zh-CN" altLang="en-US" sz="1000" dirty="0"/>
          </a:p>
        </p:txBody>
      </p:sp>
      <p:cxnSp>
        <p:nvCxnSpPr>
          <p:cNvPr id="17" name="直接箭头连接符 16"/>
          <p:cNvCxnSpPr>
            <a:stCxn id="12" idx="1"/>
          </p:cNvCxnSpPr>
          <p:nvPr/>
        </p:nvCxnSpPr>
        <p:spPr>
          <a:xfrm flipH="1" flipV="1">
            <a:off x="4037306" y="2197972"/>
            <a:ext cx="1443386" cy="92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0" idx="1"/>
          </p:cNvCxnSpPr>
          <p:nvPr/>
        </p:nvCxnSpPr>
        <p:spPr>
          <a:xfrm flipH="1">
            <a:off x="3864919" y="2705994"/>
            <a:ext cx="1614112" cy="6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1" idx="3"/>
          </p:cNvCxnSpPr>
          <p:nvPr/>
        </p:nvCxnSpPr>
        <p:spPr>
          <a:xfrm flipV="1">
            <a:off x="7063657" y="2717334"/>
            <a:ext cx="518822" cy="43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7" idx="1"/>
          </p:cNvCxnSpPr>
          <p:nvPr/>
        </p:nvCxnSpPr>
        <p:spPr>
          <a:xfrm flipH="1">
            <a:off x="3190361" y="3592674"/>
            <a:ext cx="2288668" cy="784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7" idx="3"/>
          </p:cNvCxnSpPr>
          <p:nvPr/>
        </p:nvCxnSpPr>
        <p:spPr>
          <a:xfrm>
            <a:off x="7063657" y="3592674"/>
            <a:ext cx="531541" cy="704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7" idx="1"/>
          </p:cNvCxnSpPr>
          <p:nvPr/>
        </p:nvCxnSpPr>
        <p:spPr>
          <a:xfrm flipH="1">
            <a:off x="4334695" y="3592674"/>
            <a:ext cx="1144334" cy="155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7" idx="1"/>
          </p:cNvCxnSpPr>
          <p:nvPr/>
        </p:nvCxnSpPr>
        <p:spPr>
          <a:xfrm flipH="1" flipV="1">
            <a:off x="3709603" y="2914068"/>
            <a:ext cx="1769426" cy="678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7" idx="3"/>
          </p:cNvCxnSpPr>
          <p:nvPr/>
        </p:nvCxnSpPr>
        <p:spPr>
          <a:xfrm flipV="1">
            <a:off x="7063657" y="2948344"/>
            <a:ext cx="571622" cy="644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7" idx="3"/>
          </p:cNvCxnSpPr>
          <p:nvPr/>
        </p:nvCxnSpPr>
        <p:spPr>
          <a:xfrm>
            <a:off x="7063657" y="3592674"/>
            <a:ext cx="518822" cy="193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a:off x="3827778" y="4043183"/>
            <a:ext cx="1648918" cy="622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8" idx="3"/>
          </p:cNvCxnSpPr>
          <p:nvPr/>
        </p:nvCxnSpPr>
        <p:spPr>
          <a:xfrm>
            <a:off x="7063657" y="4043183"/>
            <a:ext cx="518822" cy="646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9" idx="1"/>
          </p:cNvCxnSpPr>
          <p:nvPr/>
        </p:nvCxnSpPr>
        <p:spPr>
          <a:xfrm flipH="1">
            <a:off x="3590144" y="4521541"/>
            <a:ext cx="1887226" cy="410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9" idx="3"/>
          </p:cNvCxnSpPr>
          <p:nvPr/>
        </p:nvCxnSpPr>
        <p:spPr>
          <a:xfrm>
            <a:off x="7063657" y="4521541"/>
            <a:ext cx="571622" cy="410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smtClean="0"/>
              <a:t>举例</a:t>
            </a:r>
            <a:endParaRPr lang="zh-CN" altLang="en-US" dirty="0"/>
          </a:p>
        </p:txBody>
      </p:sp>
    </p:spTree>
    <p:extLst>
      <p:ext uri="{BB962C8B-B14F-4D97-AF65-F5344CB8AC3E}">
        <p14:creationId xmlns:p14="http://schemas.microsoft.com/office/powerpoint/2010/main" val="19794284"/>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椭圆 3"/>
          <p:cNvGrpSpPr/>
          <p:nvPr/>
        </p:nvGrpSpPr>
        <p:grpSpPr>
          <a:xfrm>
            <a:off x="3780730" y="2655348"/>
            <a:ext cx="576066" cy="576066"/>
            <a:chOff x="-1" y="-1"/>
            <a:chExt cx="1152130" cy="1152130"/>
          </a:xfrm>
        </p:grpSpPr>
        <p:sp>
          <p:nvSpPr>
            <p:cNvPr id="108" name="圆形"/>
            <p:cNvSpPr/>
            <p:nvPr/>
          </p:nvSpPr>
          <p:spPr>
            <a:xfrm>
              <a:off x="-1" y="-1"/>
              <a:ext cx="1152130" cy="1152130"/>
            </a:xfrm>
            <a:prstGeom prst="ellipse">
              <a:avLst/>
            </a:prstGeom>
            <a:solidFill>
              <a:srgbClr val="C00000">
                <a:alpha val="80000"/>
              </a:srgbClr>
            </a:solidFill>
            <a:ln w="12700" cap="flat">
              <a:noFill/>
              <a:miter lim="400000"/>
            </a:ln>
            <a:effectLst/>
          </p:spPr>
          <p:txBody>
            <a:bodyPr wrap="square" lIns="45719" tIns="45719" rIns="45719" bIns="45719" numCol="1" anchor="ctr">
              <a:noAutofit/>
            </a:bodyPr>
            <a:lstStyle/>
            <a:p>
              <a:pPr algn="ctr">
                <a:defRPr sz="5600" b="1">
                  <a:solidFill>
                    <a:srgbClr val="FFFFFF"/>
                  </a:solidFill>
                  <a:latin typeface="Arial" panose="020B0604020202020204"/>
                  <a:ea typeface="Arial" panose="020B0604020202020204"/>
                  <a:cs typeface="Arial" panose="020B0604020202020204"/>
                  <a:sym typeface="Arial" panose="020B0604020202020204"/>
                </a:defRPr>
              </a:pPr>
              <a:endParaRPr sz="2800"/>
            </a:p>
          </p:txBody>
        </p:sp>
        <p:sp>
          <p:nvSpPr>
            <p:cNvPr id="109" name="1"/>
            <p:cNvSpPr txBox="1"/>
            <p:nvPr/>
          </p:nvSpPr>
          <p:spPr>
            <a:xfrm>
              <a:off x="168725" y="55364"/>
              <a:ext cx="814678" cy="1041398"/>
            </a:xfrm>
            <a:prstGeom prst="rect">
              <a:avLst/>
            </a:prstGeom>
            <a:noFill/>
            <a:ln w="25400" cap="flat">
              <a:noFill/>
              <a:miter lim="400000"/>
            </a:ln>
            <a:effectLst/>
          </p:spPr>
          <p:txBody>
            <a:bodyPr wrap="square" lIns="45719" tIns="45719" rIns="45719" bIns="45719" numCol="1" anchor="ctr">
              <a:spAutoFit/>
            </a:bodyPr>
            <a:lstStyle>
              <a:lvl1pPr algn="ctr">
                <a:defRPr sz="5600" b="1">
                  <a:solidFill>
                    <a:srgbClr val="FFFFFF"/>
                  </a:solidFill>
                  <a:latin typeface="Arial" panose="020B0604020202020204"/>
                  <a:ea typeface="Arial" panose="020B0604020202020204"/>
                  <a:cs typeface="Arial" panose="020B0604020202020204"/>
                  <a:sym typeface="Arial" panose="020B0604020202020204"/>
                </a:defRPr>
              </a:lvl1pPr>
            </a:lstStyle>
            <a:p>
              <a:r>
                <a:rPr lang="en-US" altLang="zh-CN" sz="2800" dirty="0"/>
                <a:t>2</a:t>
              </a:r>
              <a:endParaRPr lang="en-US" sz="2800" dirty="0"/>
            </a:p>
          </p:txBody>
        </p:sp>
      </p:grpSp>
      <p:sp>
        <p:nvSpPr>
          <p:cNvPr id="111" name="直线连接符 5"/>
          <p:cNvSpPr/>
          <p:nvPr/>
        </p:nvSpPr>
        <p:spPr>
          <a:xfrm>
            <a:off x="3647728" y="3284984"/>
            <a:ext cx="4392489" cy="1"/>
          </a:xfrm>
          <a:prstGeom prst="line">
            <a:avLst/>
          </a:prstGeom>
          <a:ln w="12700">
            <a:solidFill>
              <a:srgbClr val="C00000"/>
            </a:solidFill>
            <a:miter/>
          </a:ln>
        </p:spPr>
        <p:txBody>
          <a:bodyPr tIns="45719" bIns="45719"/>
          <a:lstStyle/>
          <a:p>
            <a:endParaRPr sz="900"/>
          </a:p>
        </p:txBody>
      </p:sp>
      <p:sp>
        <p:nvSpPr>
          <p:cNvPr id="107" name="文本框 2"/>
          <p:cNvSpPr txBox="1"/>
          <p:nvPr/>
        </p:nvSpPr>
        <p:spPr>
          <a:xfrm>
            <a:off x="3219867" y="2601778"/>
            <a:ext cx="5997960" cy="646329"/>
          </a:xfrm>
          <a:prstGeom prst="rect">
            <a:avLst/>
          </a:prstGeom>
          <a:ln w="25400">
            <a:miter lim="400000"/>
          </a:ln>
        </p:spPr>
        <p:txBody>
          <a:bodyPr tIns="45719" bIns="45719">
            <a:spAutoFit/>
          </a:bodyPr>
          <a:lstStyle>
            <a:lvl1pPr algn="ctr">
              <a:lnSpc>
                <a:spcPct val="150000"/>
              </a:lnSpc>
              <a:defRPr sz="4800"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kumimoji="1" lang="zh-CN" altLang="en-US" sz="2400" dirty="0" smtClean="0">
                <a:latin typeface="微软雅黑" panose="020B0503020204020204" pitchFamily="34" charset="-122"/>
                <a:ea typeface="微软雅黑" panose="020B0503020204020204" pitchFamily="34" charset="-122"/>
              </a:rPr>
              <a:t>顺丰场景下使用</a:t>
            </a:r>
            <a:r>
              <a:rPr kumimoji="1" lang="en-US" altLang="zh-CN" sz="2400" dirty="0" err="1">
                <a:latin typeface="微软雅黑" panose="020B0503020204020204" pitchFamily="34" charset="-122"/>
                <a:ea typeface="微软雅黑" panose="020B0503020204020204" pitchFamily="34" charset="-122"/>
              </a:rPr>
              <a:t>StarRocks</a:t>
            </a:r>
            <a:endParaRPr kumimoji="1"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5416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9348819" y="0"/>
            <a:ext cx="2843181" cy="3089700"/>
          </a:xfrm>
          <a:prstGeom prst="rect">
            <a:avLst/>
          </a:prstGeom>
          <a:ln>
            <a:noFill/>
          </a:ln>
          <a:effectLst>
            <a:outerShdw blurRad="190500" algn="tl" rotWithShape="0">
              <a:srgbClr val="000000">
                <a:alpha val="70000"/>
              </a:srgbClr>
            </a:outerShdw>
          </a:effectLst>
        </p:spPr>
      </p:pic>
      <p:sp>
        <p:nvSpPr>
          <p:cNvPr id="2" name="标题 1"/>
          <p:cNvSpPr>
            <a:spLocks noGrp="1"/>
          </p:cNvSpPr>
          <p:nvPr>
            <p:ph type="title"/>
          </p:nvPr>
        </p:nvSpPr>
        <p:spPr/>
        <p:txBody>
          <a:bodyPr/>
          <a:lstStyle/>
          <a:p>
            <a:r>
              <a:rPr kumimoji="1" lang="zh-CN" altLang="en-US" dirty="0" smtClean="0"/>
              <a:t>导入离线数据</a:t>
            </a:r>
            <a:endParaRPr kumimoji="1" lang="zh-CN" altLang="en-US" dirty="0"/>
          </a:p>
        </p:txBody>
      </p:sp>
      <p:sp>
        <p:nvSpPr>
          <p:cNvPr id="5" name="文本框 4"/>
          <p:cNvSpPr txBox="1"/>
          <p:nvPr/>
        </p:nvSpPr>
        <p:spPr>
          <a:xfrm>
            <a:off x="498566" y="963510"/>
            <a:ext cx="10706470" cy="5216813"/>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sz="1600" dirty="0" smtClean="0"/>
              <a:t>离线数据导入</a:t>
            </a:r>
            <a:endParaRPr lang="en-US" altLang="zh-CN" sz="1600" dirty="0" smtClean="0"/>
          </a:p>
          <a:p>
            <a:pPr marL="342900" indent="-342900">
              <a:lnSpc>
                <a:spcPct val="150000"/>
              </a:lnSpc>
              <a:buAutoNum type="arabicPeriod"/>
            </a:pPr>
            <a:r>
              <a:rPr lang="zh-CN" altLang="en-US" sz="1600" dirty="0" smtClean="0"/>
              <a:t>执行</a:t>
            </a:r>
            <a:r>
              <a:rPr lang="en-US" altLang="zh-CN" sz="1600" dirty="0" smtClean="0"/>
              <a:t>SQL</a:t>
            </a:r>
            <a:r>
              <a:rPr lang="zh-CN" altLang="en-US" sz="1600" dirty="0" smtClean="0"/>
              <a:t>导数，</a:t>
            </a:r>
            <a:r>
              <a:rPr lang="en-US" altLang="zh-CN" sz="1600" dirty="0" smtClean="0"/>
              <a:t>Broker Load/Insert into…</a:t>
            </a:r>
          </a:p>
          <a:p>
            <a:pPr>
              <a:lnSpc>
                <a:spcPct val="150000"/>
              </a:lnSpc>
            </a:pPr>
            <a:r>
              <a:rPr lang="zh-CN" altLang="en-US" sz="1600" dirty="0" smtClean="0"/>
              <a:t>      ① 不需调度</a:t>
            </a:r>
            <a:r>
              <a:rPr lang="en-US" altLang="zh-CN" sz="1600" dirty="0" smtClean="0"/>
              <a:t>(</a:t>
            </a:r>
            <a:r>
              <a:rPr lang="zh-CN" altLang="en-US" sz="1600" dirty="0" smtClean="0"/>
              <a:t>测试导数</a:t>
            </a:r>
            <a:r>
              <a:rPr lang="en-US" altLang="zh-CN" sz="1600" dirty="0" smtClean="0"/>
              <a:t>)</a:t>
            </a:r>
          </a:p>
          <a:p>
            <a:pPr>
              <a:lnSpc>
                <a:spcPct val="150000"/>
              </a:lnSpc>
            </a:pPr>
            <a:r>
              <a:rPr lang="en-US" altLang="zh-CN" sz="1600" dirty="0"/>
              <a:t> </a:t>
            </a:r>
            <a:r>
              <a:rPr lang="en-US" altLang="zh-CN" sz="1600" dirty="0" smtClean="0"/>
              <a:t>         </a:t>
            </a:r>
            <a:r>
              <a:rPr lang="zh-CN" altLang="en-US" sz="1400" dirty="0" smtClean="0"/>
              <a:t>执行对应的导数</a:t>
            </a:r>
            <a:r>
              <a:rPr lang="en-US" altLang="zh-CN" sz="1400" dirty="0" err="1" smtClean="0"/>
              <a:t>sql</a:t>
            </a:r>
            <a:r>
              <a:rPr lang="zh-CN" altLang="en-US" sz="1400" dirty="0" smtClean="0"/>
              <a:t>即可，其中</a:t>
            </a:r>
            <a:r>
              <a:rPr lang="en-US" altLang="zh-CN" sz="1400" dirty="0" err="1" smtClean="0"/>
              <a:t>hdfs</a:t>
            </a:r>
            <a:r>
              <a:rPr lang="zh-CN" altLang="en-US" sz="1400" dirty="0" smtClean="0"/>
              <a:t>路径即为数据资产中该表的存储路径，在路径中指定时间导入部分数据</a:t>
            </a:r>
            <a:endParaRPr lang="en-US" altLang="zh-CN" sz="1400" dirty="0" smtClean="0"/>
          </a:p>
          <a:p>
            <a:pPr>
              <a:lnSpc>
                <a:spcPct val="150000"/>
              </a:lnSpc>
            </a:pPr>
            <a:endParaRPr lang="en-US" altLang="zh-CN" sz="1400" dirty="0"/>
          </a:p>
          <a:p>
            <a:pPr>
              <a:lnSpc>
                <a:spcPct val="150000"/>
              </a:lnSpc>
            </a:pPr>
            <a:endParaRPr lang="en-US" altLang="zh-CN" sz="1400" dirty="0" smtClean="0"/>
          </a:p>
          <a:p>
            <a:pPr>
              <a:lnSpc>
                <a:spcPct val="150000"/>
              </a:lnSpc>
            </a:pPr>
            <a:endParaRPr lang="en-US" altLang="zh-CN" sz="1400" dirty="0"/>
          </a:p>
          <a:p>
            <a:pPr>
              <a:lnSpc>
                <a:spcPct val="150000"/>
              </a:lnSpc>
            </a:pPr>
            <a:endParaRPr lang="en-US" altLang="zh-CN" sz="1400" dirty="0" smtClean="0"/>
          </a:p>
          <a:p>
            <a:pPr>
              <a:lnSpc>
                <a:spcPct val="150000"/>
              </a:lnSpc>
            </a:pPr>
            <a:endParaRPr lang="en-US" altLang="zh-CN" sz="1400" dirty="0"/>
          </a:p>
          <a:p>
            <a:pPr>
              <a:lnSpc>
                <a:spcPct val="150000"/>
              </a:lnSpc>
            </a:pPr>
            <a:endParaRPr lang="en-US" altLang="zh-CN" sz="1400" dirty="0" smtClean="0"/>
          </a:p>
          <a:p>
            <a:pPr>
              <a:lnSpc>
                <a:spcPct val="150000"/>
              </a:lnSpc>
            </a:pPr>
            <a:endParaRPr lang="en-US" altLang="zh-CN" sz="1400" dirty="0" smtClean="0"/>
          </a:p>
          <a:p>
            <a:pPr>
              <a:lnSpc>
                <a:spcPct val="150000"/>
              </a:lnSpc>
            </a:pPr>
            <a:r>
              <a:rPr lang="en-US" altLang="zh-CN" sz="1600" dirty="0"/>
              <a:t> </a:t>
            </a:r>
            <a:r>
              <a:rPr lang="en-US" altLang="zh-CN" sz="1600" dirty="0" smtClean="0"/>
              <a:t>     </a:t>
            </a:r>
            <a:r>
              <a:rPr lang="zh-CN" altLang="en-US" sz="1600" dirty="0" smtClean="0"/>
              <a:t>②</a:t>
            </a:r>
            <a:r>
              <a:rPr lang="zh-CN" altLang="en-US" sz="1600" dirty="0"/>
              <a:t>基于大数据平台的调度平台创建调度任务</a:t>
            </a:r>
            <a:endParaRPr lang="en-US" altLang="zh-CN" sz="1600" dirty="0"/>
          </a:p>
          <a:p>
            <a:pPr>
              <a:lnSpc>
                <a:spcPct val="150000"/>
              </a:lnSpc>
            </a:pPr>
            <a:r>
              <a:rPr lang="zh-CN" altLang="en-US" sz="1600" dirty="0" smtClean="0"/>
              <a:t>          </a:t>
            </a:r>
            <a:r>
              <a:rPr lang="zh-CN" altLang="en-US" sz="1400" dirty="0" smtClean="0"/>
              <a:t>开发工具类通过</a:t>
            </a:r>
            <a:r>
              <a:rPr lang="en-US" altLang="zh-CN" sz="1400" dirty="0" err="1" smtClean="0"/>
              <a:t>jdbc</a:t>
            </a:r>
            <a:r>
              <a:rPr lang="zh-CN" altLang="en-US" sz="1400" dirty="0" smtClean="0"/>
              <a:t>连接</a:t>
            </a:r>
            <a:r>
              <a:rPr lang="en-US" altLang="zh-CN" sz="1400" dirty="0" err="1" smtClean="0"/>
              <a:t>StarRocks</a:t>
            </a:r>
            <a:r>
              <a:rPr lang="zh-CN" altLang="en-US" sz="1400" dirty="0" smtClean="0"/>
              <a:t>，将</a:t>
            </a:r>
            <a:r>
              <a:rPr lang="en-US" altLang="zh-CN" sz="1400" dirty="0" err="1" smtClean="0"/>
              <a:t>sql</a:t>
            </a:r>
            <a:r>
              <a:rPr lang="zh-CN" altLang="en-US" sz="1400" dirty="0" smtClean="0"/>
              <a:t>以参数</a:t>
            </a:r>
            <a:r>
              <a:rPr lang="zh-CN" altLang="en-US" sz="1400" dirty="0"/>
              <a:t>形式传递，在调度平台中创建任务定时执行脚本导入数据。</a:t>
            </a:r>
            <a:endParaRPr lang="en-US" altLang="zh-CN" sz="1400" dirty="0" smtClean="0"/>
          </a:p>
          <a:p>
            <a:pPr>
              <a:lnSpc>
                <a:spcPct val="150000"/>
              </a:lnSpc>
            </a:pPr>
            <a:r>
              <a:rPr lang="zh-CN" altLang="en-US" sz="1400" dirty="0" smtClean="0"/>
              <a:t>           之后</a:t>
            </a:r>
            <a:r>
              <a:rPr lang="zh-CN" altLang="en-US" sz="1400" dirty="0"/>
              <a:t>会提供对应的</a:t>
            </a:r>
            <a:r>
              <a:rPr lang="en-US" altLang="zh-CN" sz="1400" dirty="0"/>
              <a:t>jar</a:t>
            </a:r>
            <a:r>
              <a:rPr lang="zh-CN" altLang="en-US" sz="1400" dirty="0"/>
              <a:t>包和</a:t>
            </a:r>
            <a:r>
              <a:rPr lang="en-US" altLang="zh-CN" sz="1400" dirty="0" err="1"/>
              <a:t>sh</a:t>
            </a:r>
            <a:r>
              <a:rPr lang="zh-CN" altLang="en-US" sz="1400" dirty="0"/>
              <a:t>文件（待排期），用户只需写</a:t>
            </a:r>
            <a:r>
              <a:rPr lang="en-US" altLang="zh-CN" sz="1400" dirty="0" err="1"/>
              <a:t>template.sql</a:t>
            </a:r>
            <a:r>
              <a:rPr lang="zh-CN" altLang="en-US" sz="1400" dirty="0"/>
              <a:t>，在调度平台创建任务即可</a:t>
            </a:r>
            <a:r>
              <a:rPr lang="zh-CN" altLang="en-US" sz="1400" dirty="0" smtClean="0"/>
              <a:t>。</a:t>
            </a:r>
            <a:endParaRPr lang="en-US" altLang="zh-CN" sz="1400" dirty="0" smtClean="0"/>
          </a:p>
          <a:p>
            <a:pPr>
              <a:lnSpc>
                <a:spcPct val="150000"/>
              </a:lnSpc>
            </a:pPr>
            <a:r>
              <a:rPr lang="en-US" altLang="zh-CN" sz="1400" dirty="0"/>
              <a:t> </a:t>
            </a:r>
            <a:r>
              <a:rPr lang="en-US" altLang="zh-CN" sz="1400" dirty="0" smtClean="0"/>
              <a:t>          jar</a:t>
            </a:r>
            <a:r>
              <a:rPr lang="zh-CN" altLang="en-US" sz="1400" dirty="0" smtClean="0"/>
              <a:t>包有了之后会发在群里的。</a:t>
            </a:r>
            <a:endParaRPr lang="en-US" altLang="zh-CN" sz="1400" dirty="0" smtClean="0"/>
          </a:p>
        </p:txBody>
      </p:sp>
      <p:pic>
        <p:nvPicPr>
          <p:cNvPr id="7" name="图片 6"/>
          <p:cNvPicPr>
            <a:picLocks noChangeAspect="1"/>
          </p:cNvPicPr>
          <p:nvPr/>
        </p:nvPicPr>
        <p:blipFill>
          <a:blip r:embed="rId3"/>
          <a:stretch>
            <a:fillRect/>
          </a:stretch>
        </p:blipFill>
        <p:spPr>
          <a:xfrm>
            <a:off x="1091860" y="2587870"/>
            <a:ext cx="5637414" cy="19680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p:cNvPicPr>
            <a:picLocks noChangeAspect="1"/>
          </p:cNvPicPr>
          <p:nvPr/>
        </p:nvPicPr>
        <p:blipFill>
          <a:blip r:embed="rId4"/>
          <a:stretch>
            <a:fillRect/>
          </a:stretch>
        </p:blipFill>
        <p:spPr>
          <a:xfrm>
            <a:off x="4040571" y="3431175"/>
            <a:ext cx="7996951" cy="32936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533037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 fill="hold"/>
                                        <p:tgtEl>
                                          <p:spTgt spid="6"/>
                                        </p:tgtEl>
                                        <p:attrNameLst>
                                          <p:attrName>ppt_x</p:attrName>
                                        </p:attrNameLst>
                                      </p:cBhvr>
                                      <p:tavLst>
                                        <p:tav tm="0">
                                          <p:val>
                                            <p:strVal val="#ppt_x"/>
                                          </p:val>
                                        </p:tav>
                                        <p:tav tm="100000">
                                          <p:val>
                                            <p:strVal val="#ppt_x"/>
                                          </p:val>
                                        </p:tav>
                                      </p:tavLst>
                                    </p:anim>
                                    <p:anim calcmode="lin" valueType="num">
                                      <p:cBhvr additive="base">
                                        <p:cTn id="8" dur="1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导入离线数据</a:t>
            </a:r>
          </a:p>
        </p:txBody>
      </p:sp>
      <p:sp>
        <p:nvSpPr>
          <p:cNvPr id="5" name="文本框 4"/>
          <p:cNvSpPr txBox="1"/>
          <p:nvPr/>
        </p:nvSpPr>
        <p:spPr>
          <a:xfrm>
            <a:off x="648070" y="949910"/>
            <a:ext cx="10085033" cy="2539157"/>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sz="1600" dirty="0"/>
              <a:t>离线数据导入</a:t>
            </a:r>
            <a:endParaRPr lang="en-US" altLang="zh-CN" sz="1600" dirty="0"/>
          </a:p>
          <a:p>
            <a:pPr>
              <a:lnSpc>
                <a:spcPct val="150000"/>
              </a:lnSpc>
            </a:pPr>
            <a:r>
              <a:rPr lang="en-US" altLang="zh-CN" sz="1600" dirty="0" smtClean="0"/>
              <a:t>2. </a:t>
            </a:r>
            <a:r>
              <a:rPr lang="zh-CN" altLang="en-US" sz="1600" dirty="0"/>
              <a:t>在</a:t>
            </a:r>
            <a:r>
              <a:rPr lang="zh-CN" altLang="en-US" sz="1600" dirty="0" smtClean="0"/>
              <a:t>大数据平台通过</a:t>
            </a:r>
            <a:r>
              <a:rPr lang="en-US" altLang="zh-CN" sz="1600" dirty="0" smtClean="0"/>
              <a:t>ETL</a:t>
            </a:r>
            <a:r>
              <a:rPr lang="zh-CN" altLang="en-US" sz="1600" dirty="0" smtClean="0"/>
              <a:t>方式将其他数据源的数据导入</a:t>
            </a:r>
            <a:r>
              <a:rPr lang="en-US" altLang="zh-CN" sz="1600" dirty="0" err="1" smtClean="0"/>
              <a:t>StarRocks</a:t>
            </a:r>
            <a:endParaRPr lang="en-US" altLang="zh-CN" sz="1600" dirty="0" smtClean="0"/>
          </a:p>
          <a:p>
            <a:pPr>
              <a:lnSpc>
                <a:spcPct val="150000"/>
              </a:lnSpc>
            </a:pPr>
            <a:r>
              <a:rPr lang="zh-CN" altLang="en-US" sz="1400" dirty="0" smtClean="0"/>
              <a:t>①</a:t>
            </a:r>
            <a:r>
              <a:rPr lang="zh-CN" altLang="en-US" sz="1400" dirty="0"/>
              <a:t>若无StarRocks数据源需新建</a:t>
            </a:r>
            <a:r>
              <a:rPr lang="zh-CN" altLang="en-US" sz="1400" dirty="0" smtClean="0"/>
              <a:t>数据源</a:t>
            </a:r>
            <a:r>
              <a:rPr lang="en-US" altLang="zh-CN" sz="1400" dirty="0" smtClean="0"/>
              <a:t>(</a:t>
            </a:r>
            <a:r>
              <a:rPr lang="zh-CN" altLang="en-US" sz="1400" dirty="0" smtClean="0"/>
              <a:t>以连接</a:t>
            </a:r>
            <a:r>
              <a:rPr lang="en-US" altLang="zh-CN" sz="1400" dirty="0" err="1" smtClean="0"/>
              <a:t>StarRocks</a:t>
            </a:r>
            <a:r>
              <a:rPr lang="zh-CN" altLang="en-US" sz="1400" dirty="0" smtClean="0"/>
              <a:t>体验环境为例</a:t>
            </a:r>
            <a:r>
              <a:rPr lang="en-US" altLang="zh-CN" sz="1400" dirty="0" smtClean="0"/>
              <a:t>)</a:t>
            </a:r>
          </a:p>
          <a:p>
            <a:pPr>
              <a:lnSpc>
                <a:spcPct val="150000"/>
              </a:lnSpc>
            </a:pPr>
            <a:r>
              <a:rPr lang="zh-CN" altLang="en-US" sz="1400" dirty="0" smtClean="0"/>
              <a:t>②在调度平台创建</a:t>
            </a:r>
            <a:r>
              <a:rPr lang="en-US" altLang="zh-CN" sz="1400" dirty="0" smtClean="0"/>
              <a:t>ETL</a:t>
            </a:r>
            <a:r>
              <a:rPr lang="zh-CN" altLang="en-US" sz="1400" dirty="0" smtClean="0"/>
              <a:t>任务，选择数据源，目标源为</a:t>
            </a:r>
            <a:r>
              <a:rPr lang="en-US" altLang="zh-CN" sz="1400" dirty="0" err="1" smtClean="0"/>
              <a:t>StarRocks</a:t>
            </a:r>
            <a:r>
              <a:rPr lang="zh-CN" altLang="en-US" sz="1400" dirty="0" smtClean="0"/>
              <a:t>，配置调度任务信息等</a:t>
            </a:r>
            <a:endParaRPr lang="zh-CN" altLang="en-US" sz="1400" dirty="0"/>
          </a:p>
          <a:p>
            <a:pPr>
              <a:lnSpc>
                <a:spcPct val="150000"/>
              </a:lnSpc>
            </a:pPr>
            <a:r>
              <a:rPr lang="zh-CN" altLang="en-US" sz="1400" dirty="0" smtClean="0"/>
              <a:t>    创建</a:t>
            </a:r>
            <a:r>
              <a:rPr lang="en-US" altLang="zh-CN" sz="1400" dirty="0" err="1"/>
              <a:t>StarRocks</a:t>
            </a:r>
            <a:r>
              <a:rPr lang="zh-CN" altLang="en-US" sz="1400" dirty="0"/>
              <a:t>数据源所需信息如下表（建议使用域名连接）</a:t>
            </a:r>
            <a:endParaRPr lang="en-US" altLang="zh-CN" sz="1400" dirty="0"/>
          </a:p>
          <a:p>
            <a:pPr>
              <a:lnSpc>
                <a:spcPct val="150000"/>
              </a:lnSpc>
            </a:pPr>
            <a:endParaRPr lang="en-US" altLang="zh-CN" sz="1600" dirty="0" smtClean="0"/>
          </a:p>
          <a:p>
            <a:pPr>
              <a:lnSpc>
                <a:spcPct val="150000"/>
              </a:lnSpc>
            </a:pPr>
            <a:endParaRPr lang="en-US" altLang="zh-CN" sz="1600" dirty="0" smtClean="0"/>
          </a:p>
        </p:txBody>
      </p:sp>
      <p:graphicFrame>
        <p:nvGraphicFramePr>
          <p:cNvPr id="10" name="表格 9"/>
          <p:cNvGraphicFramePr>
            <a:graphicFrameLocks noGrp="1"/>
          </p:cNvGraphicFramePr>
          <p:nvPr>
            <p:extLst>
              <p:ext uri="{D42A27DB-BD31-4B8C-83A1-F6EECF244321}">
                <p14:modId xmlns:p14="http://schemas.microsoft.com/office/powerpoint/2010/main" val="2682473569"/>
              </p:ext>
            </p:extLst>
          </p:nvPr>
        </p:nvGraphicFramePr>
        <p:xfrm>
          <a:off x="648070" y="2844569"/>
          <a:ext cx="10613555" cy="1737360"/>
        </p:xfrm>
        <a:graphic>
          <a:graphicData uri="http://schemas.openxmlformats.org/drawingml/2006/table">
            <a:tbl>
              <a:tblPr firstRow="1" bandRow="1">
                <a:tableStyleId>{5C22544A-7EE6-4342-B048-85BDC9FD1C3A}</a:tableStyleId>
              </a:tblPr>
              <a:tblGrid>
                <a:gridCol w="1869915">
                  <a:extLst>
                    <a:ext uri="{9D8B030D-6E8A-4147-A177-3AD203B41FA5}">
                      <a16:colId xmlns:a16="http://schemas.microsoft.com/office/drawing/2014/main" val="3867598562"/>
                    </a:ext>
                  </a:extLst>
                </a:gridCol>
                <a:gridCol w="1869915">
                  <a:extLst>
                    <a:ext uri="{9D8B030D-6E8A-4147-A177-3AD203B41FA5}">
                      <a16:colId xmlns:a16="http://schemas.microsoft.com/office/drawing/2014/main" val="2506617397"/>
                    </a:ext>
                  </a:extLst>
                </a:gridCol>
                <a:gridCol w="1869915">
                  <a:extLst>
                    <a:ext uri="{9D8B030D-6E8A-4147-A177-3AD203B41FA5}">
                      <a16:colId xmlns:a16="http://schemas.microsoft.com/office/drawing/2014/main" val="3814704762"/>
                    </a:ext>
                  </a:extLst>
                </a:gridCol>
                <a:gridCol w="2475850">
                  <a:extLst>
                    <a:ext uri="{9D8B030D-6E8A-4147-A177-3AD203B41FA5}">
                      <a16:colId xmlns:a16="http://schemas.microsoft.com/office/drawing/2014/main" val="4086507772"/>
                    </a:ext>
                  </a:extLst>
                </a:gridCol>
                <a:gridCol w="1263980">
                  <a:extLst>
                    <a:ext uri="{9D8B030D-6E8A-4147-A177-3AD203B41FA5}">
                      <a16:colId xmlns:a16="http://schemas.microsoft.com/office/drawing/2014/main" val="2362472160"/>
                    </a:ext>
                  </a:extLst>
                </a:gridCol>
                <a:gridCol w="1263980">
                  <a:extLst>
                    <a:ext uri="{9D8B030D-6E8A-4147-A177-3AD203B41FA5}">
                      <a16:colId xmlns:a16="http://schemas.microsoft.com/office/drawing/2014/main" val="2416329634"/>
                    </a:ext>
                  </a:extLst>
                </a:gridCol>
              </a:tblGrid>
              <a:tr h="382455">
                <a:tc>
                  <a:txBody>
                    <a:bodyPr/>
                    <a:lstStyle/>
                    <a:p>
                      <a:pPr algn="ctr"/>
                      <a:r>
                        <a:rPr lang="en-US" altLang="zh-CN" sz="1200" dirty="0" smtClean="0"/>
                        <a:t>web</a:t>
                      </a:r>
                      <a:r>
                        <a:rPr lang="zh-CN" altLang="en-US" sz="1200" dirty="0" smtClean="0"/>
                        <a:t>页面</a:t>
                      </a:r>
                      <a:endParaRPr lang="zh-CN" altLang="en-US" sz="1200" dirty="0"/>
                    </a:p>
                  </a:txBody>
                  <a:tcPr>
                    <a:solidFill>
                      <a:srgbClr val="C00000"/>
                    </a:solidFill>
                  </a:tcPr>
                </a:tc>
                <a:tc>
                  <a:txBody>
                    <a:bodyPr/>
                    <a:lstStyle/>
                    <a:p>
                      <a:pPr algn="ctr"/>
                      <a:r>
                        <a:rPr lang="en-US" altLang="zh-CN" sz="1200" dirty="0" err="1" smtClean="0"/>
                        <a:t>fe</a:t>
                      </a:r>
                      <a:r>
                        <a:rPr lang="zh-CN" altLang="en-US" sz="1200" dirty="0" smtClean="0"/>
                        <a:t>节点</a:t>
                      </a:r>
                      <a:r>
                        <a:rPr lang="en-US" altLang="zh-CN" sz="1200" dirty="0" err="1" smtClean="0"/>
                        <a:t>ip</a:t>
                      </a:r>
                      <a:endParaRPr lang="zh-CN" altLang="en-US" sz="1200" dirty="0"/>
                    </a:p>
                  </a:txBody>
                  <a:tcPr>
                    <a:solidFill>
                      <a:srgbClr val="C00000"/>
                    </a:solidFill>
                  </a:tcPr>
                </a:tc>
                <a:tc>
                  <a:txBody>
                    <a:bodyPr/>
                    <a:lstStyle/>
                    <a:p>
                      <a:pPr algn="ctr"/>
                      <a:r>
                        <a:rPr lang="zh-CN" altLang="en-US" sz="1200" dirty="0" smtClean="0"/>
                        <a:t>丰景台</a:t>
                      </a:r>
                      <a:r>
                        <a:rPr lang="en-US" altLang="zh-CN" sz="1200" dirty="0" err="1" smtClean="0"/>
                        <a:t>jdbc</a:t>
                      </a:r>
                      <a:r>
                        <a:rPr lang="zh-CN" altLang="en-US" sz="1200" dirty="0" smtClean="0"/>
                        <a:t>连接</a:t>
                      </a:r>
                      <a:endParaRPr lang="zh-CN" altLang="en-US" sz="1200" dirty="0"/>
                    </a:p>
                  </a:txBody>
                  <a:tcPr>
                    <a:solidFill>
                      <a:srgbClr val="C00000"/>
                    </a:solidFill>
                  </a:tcPr>
                </a:tc>
                <a:tc>
                  <a:txBody>
                    <a:bodyPr/>
                    <a:lstStyle/>
                    <a:p>
                      <a:pPr algn="ctr"/>
                      <a:r>
                        <a:rPr lang="zh-CN" altLang="en-US" sz="1200" dirty="0" smtClean="0"/>
                        <a:t>用户</a:t>
                      </a:r>
                      <a:r>
                        <a:rPr lang="en-US" altLang="zh-CN" sz="1200" dirty="0" err="1" smtClean="0"/>
                        <a:t>jdbc</a:t>
                      </a:r>
                      <a:r>
                        <a:rPr lang="zh-CN" altLang="en-US" sz="1200" dirty="0" smtClean="0"/>
                        <a:t>连接域名</a:t>
                      </a:r>
                      <a:endParaRPr lang="zh-CN" altLang="en-US" sz="1200" dirty="0"/>
                    </a:p>
                  </a:txBody>
                  <a:tcPr>
                    <a:solidFill>
                      <a:srgbClr val="C00000"/>
                    </a:solidFill>
                  </a:tcPr>
                </a:tc>
                <a:tc>
                  <a:txBody>
                    <a:bodyPr/>
                    <a:lstStyle/>
                    <a:p>
                      <a:pPr algn="ctr"/>
                      <a:r>
                        <a:rPr lang="en-US" altLang="zh-CN" sz="1200" dirty="0" err="1" smtClean="0"/>
                        <a:t>fe</a:t>
                      </a:r>
                      <a:r>
                        <a:rPr lang="en-US" altLang="zh-CN" sz="1200" dirty="0" smtClean="0"/>
                        <a:t> query</a:t>
                      </a:r>
                      <a:r>
                        <a:rPr lang="zh-CN" altLang="en-US" sz="1200" dirty="0" smtClean="0"/>
                        <a:t>端口</a:t>
                      </a:r>
                      <a:endParaRPr lang="zh-CN" altLang="en-US" sz="1200" dirty="0"/>
                    </a:p>
                  </a:txBody>
                  <a:tcPr>
                    <a:solidFill>
                      <a:srgbClr val="C00000"/>
                    </a:solidFill>
                  </a:tcPr>
                </a:tc>
                <a:tc>
                  <a:txBody>
                    <a:bodyPr/>
                    <a:lstStyle/>
                    <a:p>
                      <a:pPr algn="ctr"/>
                      <a:r>
                        <a:rPr lang="en-US" altLang="zh-CN" sz="1200" dirty="0" err="1" smtClean="0"/>
                        <a:t>fe</a:t>
                      </a:r>
                      <a:r>
                        <a:rPr lang="en-US" altLang="zh-CN" sz="1200" dirty="0" smtClean="0"/>
                        <a:t> http server </a:t>
                      </a:r>
                      <a:r>
                        <a:rPr lang="zh-CN" altLang="en-US" sz="1200" dirty="0" smtClean="0"/>
                        <a:t>端口</a:t>
                      </a:r>
                      <a:endParaRPr lang="zh-CN" altLang="en-US" sz="1200" dirty="0"/>
                    </a:p>
                  </a:txBody>
                  <a:tcPr>
                    <a:solidFill>
                      <a:srgbClr val="C00000"/>
                    </a:solidFill>
                  </a:tcPr>
                </a:tc>
                <a:extLst>
                  <a:ext uri="{0D108BD9-81ED-4DB2-BD59-A6C34878D82A}">
                    <a16:rowId xmlns:a16="http://schemas.microsoft.com/office/drawing/2014/main" val="2218077762"/>
                  </a:ext>
                </a:extLst>
              </a:tr>
              <a:tr h="382455">
                <a:tc>
                  <a:txBody>
                    <a:bodyPr/>
                    <a:lstStyle/>
                    <a:p>
                      <a:pPr algn="ctr"/>
                      <a:r>
                        <a:rPr lang="en-US" altLang="zh-CN" sz="1200" dirty="0" smtClean="0"/>
                        <a:t>dorisdb.sf-express.com </a:t>
                      </a:r>
                    </a:p>
                    <a:p>
                      <a:pPr algn="ctr"/>
                      <a:r>
                        <a:rPr lang="en-US" altLang="zh-CN" sz="1200" dirty="0" smtClean="0"/>
                        <a:t> (</a:t>
                      </a:r>
                      <a:r>
                        <a:rPr lang="zh-CN" altLang="en-US" sz="1200" dirty="0" smtClean="0"/>
                        <a:t>体验环境</a:t>
                      </a:r>
                      <a:r>
                        <a:rPr lang="en-US" altLang="zh-CN" sz="1200" dirty="0" smtClean="0"/>
                        <a:t>)</a:t>
                      </a:r>
                      <a:endParaRPr lang="zh-CN" altLang="en-US" sz="1200" dirty="0"/>
                    </a:p>
                  </a:txBody>
                  <a:tcPr>
                    <a:solidFill>
                      <a:schemeClr val="bg1">
                        <a:lumMod val="95000"/>
                      </a:schemeClr>
                    </a:solidFill>
                  </a:tcPr>
                </a:tc>
                <a:tc>
                  <a:txBody>
                    <a:bodyPr/>
                    <a:lstStyle/>
                    <a:p>
                      <a:pPr algn="ctr"/>
                      <a:r>
                        <a:rPr lang="en-US" altLang="zh-CN" sz="1200" dirty="0" smtClean="0"/>
                        <a:t>10.152.3.41/42/43</a:t>
                      </a:r>
                      <a:endParaRPr lang="zh-CN" altLang="en-US" sz="1200" dirty="0"/>
                    </a:p>
                  </a:txBody>
                  <a:tcPr>
                    <a:solidFill>
                      <a:schemeClr val="bg1">
                        <a:lumMod val="95000"/>
                      </a:schemeClr>
                    </a:solidFill>
                  </a:tcPr>
                </a:tc>
                <a:tc>
                  <a:txBody>
                    <a:bodyPr/>
                    <a:lstStyle/>
                    <a:p>
                      <a:pPr algn="ctr"/>
                      <a:r>
                        <a:rPr lang="en-US" altLang="zh-CN" sz="1200" dirty="0" smtClean="0"/>
                        <a:t>dorisfe01.sf-express.com</a:t>
                      </a:r>
                      <a:endParaRPr lang="zh-CN" altLang="en-US" sz="1200" dirty="0"/>
                    </a:p>
                  </a:txBody>
                  <a:tcPr>
                    <a:solidFill>
                      <a:schemeClr val="bg1">
                        <a:lumMod val="95000"/>
                      </a:schemeClr>
                    </a:solidFill>
                  </a:tcPr>
                </a:tc>
                <a:tc>
                  <a:txBody>
                    <a:bodyPr/>
                    <a:lstStyle/>
                    <a:p>
                      <a:pPr algn="ctr"/>
                      <a:r>
                        <a:rPr lang="en-US" altLang="zh-CN" sz="1200" dirty="0" smtClean="0"/>
                        <a:t>dorisfe0101.sf-express.com</a:t>
                      </a:r>
                      <a:r>
                        <a:rPr lang="zh-CN" altLang="en-US" sz="1200" dirty="0" smtClean="0"/>
                        <a:t>、</a:t>
                      </a:r>
                      <a:r>
                        <a:rPr lang="en-US" altLang="zh-CN" sz="1200" dirty="0" smtClean="0"/>
                        <a:t>dorisfe0102.sf-express.com</a:t>
                      </a:r>
                      <a:r>
                        <a:rPr lang="zh-CN" altLang="en-US" sz="1200" dirty="0" smtClean="0"/>
                        <a:t>、</a:t>
                      </a:r>
                      <a:r>
                        <a:rPr lang="en-US" altLang="zh-CN" sz="1200" dirty="0" smtClean="0"/>
                        <a:t>dorisfe0103.sf-express.com</a:t>
                      </a:r>
                      <a:endParaRPr lang="zh-CN" altLang="en-US" sz="1200" dirty="0"/>
                    </a:p>
                  </a:txBody>
                  <a:tcPr>
                    <a:solidFill>
                      <a:schemeClr val="bg1">
                        <a:lumMod val="95000"/>
                      </a:schemeClr>
                    </a:solidFill>
                  </a:tcPr>
                </a:tc>
                <a:tc>
                  <a:txBody>
                    <a:bodyPr/>
                    <a:lstStyle/>
                    <a:p>
                      <a:pPr algn="ctr"/>
                      <a:r>
                        <a:rPr lang="en-US" altLang="zh-CN" sz="1200" dirty="0" smtClean="0"/>
                        <a:t>9030</a:t>
                      </a:r>
                      <a:endParaRPr lang="zh-CN" altLang="en-US" sz="1200" dirty="0"/>
                    </a:p>
                  </a:txBody>
                  <a:tcPr>
                    <a:solidFill>
                      <a:schemeClr val="bg1">
                        <a:lumMod val="95000"/>
                      </a:schemeClr>
                    </a:solidFill>
                  </a:tcPr>
                </a:tc>
                <a:tc>
                  <a:txBody>
                    <a:bodyPr/>
                    <a:lstStyle/>
                    <a:p>
                      <a:pPr algn="ctr"/>
                      <a:r>
                        <a:rPr lang="en-US" altLang="zh-CN" sz="1200" dirty="0" smtClean="0"/>
                        <a:t>8030</a:t>
                      </a:r>
                      <a:endParaRPr lang="zh-CN" altLang="en-US" sz="1200" dirty="0"/>
                    </a:p>
                  </a:txBody>
                  <a:tcPr>
                    <a:solidFill>
                      <a:schemeClr val="bg1">
                        <a:lumMod val="95000"/>
                      </a:schemeClr>
                    </a:solidFill>
                  </a:tcPr>
                </a:tc>
                <a:extLst>
                  <a:ext uri="{0D108BD9-81ED-4DB2-BD59-A6C34878D82A}">
                    <a16:rowId xmlns:a16="http://schemas.microsoft.com/office/drawing/2014/main" val="2532638534"/>
                  </a:ext>
                </a:extLst>
              </a:tr>
              <a:tr h="382455">
                <a:tc>
                  <a:txBody>
                    <a:bodyPr/>
                    <a:lstStyle/>
                    <a:p>
                      <a:pPr algn="ctr"/>
                      <a:r>
                        <a:rPr lang="en-US" altLang="zh-CN" sz="1200" smtClean="0"/>
                        <a:t>dorisdb.sit.sf-express.com  (</a:t>
                      </a:r>
                      <a:r>
                        <a:rPr lang="zh-CN" altLang="en-US" sz="1200" smtClean="0"/>
                        <a:t>测试环境</a:t>
                      </a:r>
                      <a:r>
                        <a:rPr lang="en-US" altLang="zh-CN" sz="1200" smtClean="0"/>
                        <a:t>)</a:t>
                      </a:r>
                      <a:endParaRPr lang="zh-CN" altLang="en-US" sz="1200" dirty="0"/>
                    </a:p>
                  </a:txBody>
                  <a:tcPr>
                    <a:solidFill>
                      <a:schemeClr val="bg1">
                        <a:lumMod val="85000"/>
                      </a:schemeClr>
                    </a:solidFill>
                  </a:tcPr>
                </a:tc>
                <a:tc>
                  <a:txBody>
                    <a:bodyPr/>
                    <a:lstStyle/>
                    <a:p>
                      <a:pPr algn="ctr"/>
                      <a:r>
                        <a:rPr lang="en-US" altLang="zh-CN" sz="1200" smtClean="0"/>
                        <a:t>10.206.22.34/36/62</a:t>
                      </a:r>
                      <a:endParaRPr lang="zh-CN" altLang="en-US" sz="1200" dirty="0"/>
                    </a:p>
                  </a:txBody>
                  <a:tcPr>
                    <a:solidFill>
                      <a:schemeClr val="bg1">
                        <a:lumMod val="85000"/>
                      </a:schemeClr>
                    </a:solidFill>
                  </a:tcPr>
                </a:tc>
                <a:tc>
                  <a:txBody>
                    <a:bodyPr/>
                    <a:lstStyle/>
                    <a:p>
                      <a:pPr algn="ctr"/>
                      <a:r>
                        <a:rPr lang="en-US" altLang="zh-CN" sz="1200" dirty="0" smtClean="0"/>
                        <a:t>dorisfe-dev01.sit.sf-express.com</a:t>
                      </a:r>
                      <a:endParaRPr lang="zh-CN" altLang="en-US" sz="1200" dirty="0"/>
                    </a:p>
                  </a:txBody>
                  <a:tcPr>
                    <a:solidFill>
                      <a:schemeClr val="bg1">
                        <a:lumMod val="85000"/>
                      </a:schemeClr>
                    </a:solidFill>
                  </a:tcPr>
                </a:tc>
                <a:tc>
                  <a:txBody>
                    <a:bodyPr/>
                    <a:lstStyle/>
                    <a:p>
                      <a:pPr algn="ctr"/>
                      <a:r>
                        <a:rPr lang="en-US" altLang="zh-CN" sz="1200" dirty="0" smtClean="0"/>
                        <a:t>dorisfe-dev0101.sit.sf-express.com</a:t>
                      </a:r>
                      <a:r>
                        <a:rPr lang="zh-CN" altLang="en-US" sz="1200" dirty="0" smtClean="0"/>
                        <a:t>、</a:t>
                      </a:r>
                      <a:r>
                        <a:rPr lang="en-US" altLang="zh-CN" sz="1200" dirty="0" smtClean="0"/>
                        <a:t>dorisfe-dev0102.sit.sf-express.com</a:t>
                      </a:r>
                      <a:r>
                        <a:rPr lang="zh-CN" altLang="en-US" sz="1200" dirty="0" smtClean="0"/>
                        <a:t>、</a:t>
                      </a:r>
                      <a:r>
                        <a:rPr lang="en-US" altLang="zh-CN" sz="1200" dirty="0" smtClean="0"/>
                        <a:t>dorisfe-dev0103.sit.sf-express.com</a:t>
                      </a:r>
                      <a:endParaRPr lang="zh-CN" altLang="en-US" sz="1200" dirty="0"/>
                    </a:p>
                  </a:txBody>
                  <a:tcPr>
                    <a:solidFill>
                      <a:schemeClr val="bg1">
                        <a:lumMod val="85000"/>
                      </a:schemeClr>
                    </a:solidFill>
                  </a:tcPr>
                </a:tc>
                <a:tc>
                  <a:txBody>
                    <a:bodyPr/>
                    <a:lstStyle/>
                    <a:p>
                      <a:pPr algn="ctr"/>
                      <a:r>
                        <a:rPr lang="en-US" altLang="zh-CN" sz="1200" dirty="0" smtClean="0"/>
                        <a:t>9030</a:t>
                      </a:r>
                      <a:endParaRPr lang="zh-CN" altLang="en-US" sz="1200" dirty="0"/>
                    </a:p>
                  </a:txBody>
                  <a:tcPr>
                    <a:solidFill>
                      <a:schemeClr val="bg1">
                        <a:lumMod val="85000"/>
                      </a:schemeClr>
                    </a:solidFill>
                  </a:tcPr>
                </a:tc>
                <a:tc>
                  <a:txBody>
                    <a:bodyPr/>
                    <a:lstStyle/>
                    <a:p>
                      <a:pPr algn="ctr"/>
                      <a:r>
                        <a:rPr lang="en-US" altLang="zh-CN" sz="1200" dirty="0" smtClean="0"/>
                        <a:t>8030</a:t>
                      </a:r>
                      <a:endParaRPr lang="zh-CN" altLang="en-US" sz="1200" dirty="0"/>
                    </a:p>
                  </a:txBody>
                  <a:tcPr>
                    <a:solidFill>
                      <a:schemeClr val="bg1">
                        <a:lumMod val="85000"/>
                      </a:schemeClr>
                    </a:solidFill>
                  </a:tcPr>
                </a:tc>
                <a:extLst>
                  <a:ext uri="{0D108BD9-81ED-4DB2-BD59-A6C34878D82A}">
                    <a16:rowId xmlns:a16="http://schemas.microsoft.com/office/drawing/2014/main" val="2347846549"/>
                  </a:ext>
                </a:extLst>
              </a:tr>
            </a:tbl>
          </a:graphicData>
        </a:graphic>
      </p:graphicFrame>
      <p:pic>
        <p:nvPicPr>
          <p:cNvPr id="11" name="图片 10"/>
          <p:cNvPicPr>
            <a:picLocks noChangeAspect="1"/>
          </p:cNvPicPr>
          <p:nvPr/>
        </p:nvPicPr>
        <p:blipFill>
          <a:blip r:embed="rId2"/>
          <a:stretch>
            <a:fillRect/>
          </a:stretch>
        </p:blipFill>
        <p:spPr>
          <a:xfrm>
            <a:off x="1168122" y="4705897"/>
            <a:ext cx="8672312" cy="1447925"/>
          </a:xfrm>
          <a:prstGeom prst="rect">
            <a:avLst/>
          </a:prstGeom>
        </p:spPr>
      </p:pic>
    </p:spTree>
    <p:extLst>
      <p:ext uri="{BB962C8B-B14F-4D97-AF65-F5344CB8AC3E}">
        <p14:creationId xmlns:p14="http://schemas.microsoft.com/office/powerpoint/2010/main" val="104938419"/>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导入离线数据</a:t>
            </a:r>
          </a:p>
        </p:txBody>
      </p:sp>
      <p:pic>
        <p:nvPicPr>
          <p:cNvPr id="5" name="图片 4"/>
          <p:cNvPicPr>
            <a:picLocks noChangeAspect="1"/>
          </p:cNvPicPr>
          <p:nvPr/>
        </p:nvPicPr>
        <p:blipFill>
          <a:blip r:embed="rId2"/>
          <a:stretch>
            <a:fillRect/>
          </a:stretch>
        </p:blipFill>
        <p:spPr>
          <a:xfrm>
            <a:off x="33950" y="833438"/>
            <a:ext cx="4437705" cy="4095507"/>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3"/>
          <a:stretch>
            <a:fillRect/>
          </a:stretch>
        </p:blipFill>
        <p:spPr>
          <a:xfrm>
            <a:off x="16974" y="4563208"/>
            <a:ext cx="4471655" cy="2566860"/>
          </a:xfrm>
          <a:prstGeom prst="rect">
            <a:avLst/>
          </a:prstGeom>
          <a:ln>
            <a:noFill/>
          </a:ln>
          <a:effectLst>
            <a:outerShdw blurRad="190500" algn="tl" rotWithShape="0">
              <a:srgbClr val="000000">
                <a:alpha val="70000"/>
              </a:srgbClr>
            </a:outerShdw>
          </a:effectLst>
        </p:spPr>
      </p:pic>
      <p:pic>
        <p:nvPicPr>
          <p:cNvPr id="10" name="图片 9"/>
          <p:cNvPicPr>
            <a:picLocks noChangeAspect="1"/>
          </p:cNvPicPr>
          <p:nvPr/>
        </p:nvPicPr>
        <p:blipFill>
          <a:blip r:embed="rId4"/>
          <a:stretch>
            <a:fillRect/>
          </a:stretch>
        </p:blipFill>
        <p:spPr>
          <a:xfrm>
            <a:off x="3997891" y="833438"/>
            <a:ext cx="8194109" cy="39650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61093951"/>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导</a:t>
            </a:r>
            <a:r>
              <a:rPr kumimoji="1" lang="zh-CN" altLang="en-US" dirty="0" smtClean="0"/>
              <a:t>入实时数据</a:t>
            </a:r>
            <a:endParaRPr kumimoji="1" lang="zh-CN" altLang="en-US" dirty="0"/>
          </a:p>
        </p:txBody>
      </p:sp>
      <p:sp>
        <p:nvSpPr>
          <p:cNvPr id="3" name="文本框 2"/>
          <p:cNvSpPr txBox="1"/>
          <p:nvPr/>
        </p:nvSpPr>
        <p:spPr>
          <a:xfrm>
            <a:off x="736847" y="1171853"/>
            <a:ext cx="9072979" cy="1501950"/>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smtClean="0"/>
              <a:t>实时数据导入</a:t>
            </a:r>
            <a:endParaRPr lang="en-US" altLang="zh-CN" dirty="0" smtClean="0"/>
          </a:p>
          <a:p>
            <a:endParaRPr lang="en-US" altLang="zh-CN" sz="1600" dirty="0" smtClean="0"/>
          </a:p>
          <a:p>
            <a:r>
              <a:rPr lang="en-US" altLang="zh-CN" sz="1600" dirty="0"/>
              <a:t> </a:t>
            </a:r>
            <a:r>
              <a:rPr lang="en-US" altLang="zh-CN" sz="1600" dirty="0" smtClean="0"/>
              <a:t>    Kafka</a:t>
            </a:r>
            <a:r>
              <a:rPr lang="zh-CN" altLang="en-US" sz="1600" dirty="0" smtClean="0"/>
              <a:t>实时数据导入：通过执行</a:t>
            </a:r>
            <a:r>
              <a:rPr lang="en-US" altLang="zh-CN" sz="1600" dirty="0" smtClean="0"/>
              <a:t>Routine Load</a:t>
            </a:r>
            <a:r>
              <a:rPr lang="zh-CN" altLang="en-US" sz="1600" dirty="0" smtClean="0"/>
              <a:t>导数</a:t>
            </a:r>
            <a:r>
              <a:rPr lang="en-US" altLang="zh-CN" sz="1600" dirty="0" err="1" smtClean="0"/>
              <a:t>sql</a:t>
            </a:r>
            <a:r>
              <a:rPr lang="zh-CN" altLang="en-US" sz="1600" dirty="0"/>
              <a:t>即</a:t>
            </a:r>
            <a:r>
              <a:rPr lang="zh-CN" altLang="en-US" sz="1600" dirty="0" smtClean="0"/>
              <a:t>可，一次执行后台实时导数</a:t>
            </a:r>
            <a:endParaRPr lang="en-US" altLang="zh-CN" sz="1600" dirty="0" smtClean="0"/>
          </a:p>
          <a:p>
            <a:pPr>
              <a:lnSpc>
                <a:spcPct val="130000"/>
              </a:lnSpc>
            </a:pPr>
            <a:r>
              <a:rPr lang="en-US" altLang="zh-CN" sz="1600" dirty="0"/>
              <a:t> </a:t>
            </a:r>
            <a:r>
              <a:rPr lang="en-US" altLang="zh-CN" sz="1600" dirty="0" smtClean="0"/>
              <a:t>    </a:t>
            </a:r>
            <a:r>
              <a:rPr lang="zh-CN" altLang="en-US" sz="1600" dirty="0" smtClean="0"/>
              <a:t>再次强调：</a:t>
            </a:r>
            <a:r>
              <a:rPr lang="zh-CN" altLang="en-US" sz="1600" b="1" dirty="0">
                <a:solidFill>
                  <a:srgbClr val="FF0000"/>
                </a:solidFill>
              </a:rPr>
              <a:t>仅支持 </a:t>
            </a:r>
            <a:r>
              <a:rPr lang="en-US" altLang="zh-CN" sz="1600" b="1" dirty="0">
                <a:solidFill>
                  <a:srgbClr val="FF0000"/>
                </a:solidFill>
              </a:rPr>
              <a:t>Kafka 0.10.0.0(</a:t>
            </a:r>
            <a:r>
              <a:rPr lang="zh-CN" altLang="en-US" sz="1600" b="1" dirty="0">
                <a:solidFill>
                  <a:srgbClr val="FF0000"/>
                </a:solidFill>
              </a:rPr>
              <a:t>含</a:t>
            </a:r>
            <a:r>
              <a:rPr lang="en-US" altLang="zh-CN" sz="1600" b="1" dirty="0">
                <a:solidFill>
                  <a:srgbClr val="FF0000"/>
                </a:solidFill>
              </a:rPr>
              <a:t>) </a:t>
            </a:r>
            <a:r>
              <a:rPr lang="zh-CN" altLang="en-US" sz="1600" b="1" dirty="0">
                <a:solidFill>
                  <a:srgbClr val="FF0000"/>
                </a:solidFill>
              </a:rPr>
              <a:t>以上版本！！</a:t>
            </a:r>
            <a:r>
              <a:rPr lang="zh-CN" altLang="en-US" sz="1600" b="1" dirty="0" smtClean="0">
                <a:solidFill>
                  <a:srgbClr val="FF0000"/>
                </a:solidFill>
              </a:rPr>
              <a:t>！</a:t>
            </a:r>
            <a:endParaRPr lang="en-US" altLang="zh-CN" sz="1600" b="1" dirty="0" smtClean="0">
              <a:solidFill>
                <a:srgbClr val="FF0000"/>
              </a:solidFill>
            </a:endParaRPr>
          </a:p>
          <a:p>
            <a:pPr>
              <a:lnSpc>
                <a:spcPct val="130000"/>
              </a:lnSpc>
            </a:pPr>
            <a:r>
              <a:rPr lang="en-US" altLang="zh-CN" sz="1600" b="1" dirty="0">
                <a:solidFill>
                  <a:srgbClr val="FF0000"/>
                </a:solidFill>
              </a:rPr>
              <a:t> </a:t>
            </a:r>
            <a:r>
              <a:rPr lang="en-US" altLang="zh-CN" sz="1600" b="1" dirty="0" smtClean="0">
                <a:solidFill>
                  <a:srgbClr val="FF0000"/>
                </a:solidFill>
              </a:rPr>
              <a:t>    </a:t>
            </a:r>
            <a:r>
              <a:rPr lang="zh-CN" altLang="en-US" sz="1600" b="1" dirty="0" smtClean="0"/>
              <a:t>如使用顺丰云</a:t>
            </a:r>
            <a:r>
              <a:rPr lang="en-US" altLang="zh-CN" sz="1600" b="1" dirty="0" err="1" smtClean="0"/>
              <a:t>kafka</a:t>
            </a:r>
            <a:r>
              <a:rPr lang="en-US" altLang="zh-CN" sz="1600" b="1" dirty="0" smtClean="0"/>
              <a:t>,</a:t>
            </a:r>
            <a:r>
              <a:rPr lang="zh-CN" altLang="en-US" sz="1600" b="1" dirty="0" smtClean="0"/>
              <a:t>需申请</a:t>
            </a:r>
            <a:r>
              <a:rPr lang="en-US" altLang="zh-CN" sz="1600" b="1" dirty="0" smtClean="0">
                <a:solidFill>
                  <a:srgbClr val="FF0000"/>
                </a:solidFill>
              </a:rPr>
              <a:t>2.5.1</a:t>
            </a:r>
            <a:r>
              <a:rPr lang="zh-CN" altLang="en-US" sz="1600" b="1" dirty="0" smtClean="0"/>
              <a:t>版本</a:t>
            </a:r>
            <a:endParaRPr lang="en-US" altLang="zh-CN" sz="1600" b="1" dirty="0"/>
          </a:p>
        </p:txBody>
      </p:sp>
      <p:pic>
        <p:nvPicPr>
          <p:cNvPr id="5" name="图片 4"/>
          <p:cNvPicPr>
            <a:picLocks noChangeAspect="1"/>
          </p:cNvPicPr>
          <p:nvPr/>
        </p:nvPicPr>
        <p:blipFill>
          <a:blip r:embed="rId2"/>
          <a:stretch>
            <a:fillRect/>
          </a:stretch>
        </p:blipFill>
        <p:spPr>
          <a:xfrm>
            <a:off x="6338655" y="2070956"/>
            <a:ext cx="4127045" cy="45931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25291909"/>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开发</a:t>
            </a:r>
            <a:r>
              <a:rPr lang="en-US" altLang="zh-CN" dirty="0" smtClean="0"/>
              <a:t>/</a:t>
            </a:r>
            <a:r>
              <a:rPr lang="zh-CN" altLang="en-US" dirty="0" smtClean="0"/>
              <a:t>运维管理平台</a:t>
            </a:r>
            <a:endParaRPr lang="zh-CN" altLang="en-US" dirty="0"/>
          </a:p>
        </p:txBody>
      </p:sp>
      <p:pic>
        <p:nvPicPr>
          <p:cNvPr id="3" name="图片 2"/>
          <p:cNvPicPr>
            <a:picLocks noChangeAspect="1"/>
          </p:cNvPicPr>
          <p:nvPr/>
        </p:nvPicPr>
        <p:blipFill>
          <a:blip r:embed="rId2"/>
          <a:stretch>
            <a:fillRect/>
          </a:stretch>
        </p:blipFill>
        <p:spPr>
          <a:xfrm>
            <a:off x="432352" y="691482"/>
            <a:ext cx="11531713" cy="5133256"/>
          </a:xfrm>
          <a:prstGeom prst="rect">
            <a:avLst/>
          </a:prstGeom>
        </p:spPr>
      </p:pic>
      <p:sp>
        <p:nvSpPr>
          <p:cNvPr id="4" name="文本框 3"/>
          <p:cNvSpPr txBox="1"/>
          <p:nvPr/>
        </p:nvSpPr>
        <p:spPr>
          <a:xfrm>
            <a:off x="683580" y="5985961"/>
            <a:ext cx="7386221" cy="369332"/>
          </a:xfrm>
          <a:prstGeom prst="rect">
            <a:avLst/>
          </a:prstGeom>
          <a:noFill/>
        </p:spPr>
        <p:txBody>
          <a:bodyPr wrap="square" rtlCol="0">
            <a:spAutoFit/>
          </a:bodyPr>
          <a:lstStyle/>
          <a:p>
            <a:r>
              <a:rPr lang="en-US" altLang="zh-CN" dirty="0" smtClean="0"/>
              <a:t>Root</a:t>
            </a:r>
            <a:r>
              <a:rPr lang="zh-CN" altLang="en-US" dirty="0" smtClean="0"/>
              <a:t>用户可查看集群相关信息，配置告警策略，查看集群日志等</a:t>
            </a:r>
            <a:endParaRPr lang="zh-CN" altLang="en-US" dirty="0"/>
          </a:p>
        </p:txBody>
      </p:sp>
    </p:spTree>
    <p:extLst>
      <p:ext uri="{BB962C8B-B14F-4D97-AF65-F5344CB8AC3E}">
        <p14:creationId xmlns:p14="http://schemas.microsoft.com/office/powerpoint/2010/main" val="1446219043"/>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告警</a:t>
            </a:r>
            <a:endParaRPr lang="zh-CN" altLang="en-US" dirty="0"/>
          </a:p>
        </p:txBody>
      </p:sp>
      <p:pic>
        <p:nvPicPr>
          <p:cNvPr id="4" name="图片 3"/>
          <p:cNvPicPr>
            <a:picLocks noChangeAspect="1"/>
          </p:cNvPicPr>
          <p:nvPr/>
        </p:nvPicPr>
        <p:blipFill>
          <a:blip r:embed="rId2"/>
          <a:stretch>
            <a:fillRect/>
          </a:stretch>
        </p:blipFill>
        <p:spPr>
          <a:xfrm>
            <a:off x="435006" y="833438"/>
            <a:ext cx="11527017" cy="3429931"/>
          </a:xfrm>
          <a:prstGeom prst="rect">
            <a:avLst/>
          </a:prstGeom>
        </p:spPr>
      </p:pic>
      <p:pic>
        <p:nvPicPr>
          <p:cNvPr id="5" name="图片 4"/>
          <p:cNvPicPr>
            <a:picLocks noChangeAspect="1"/>
          </p:cNvPicPr>
          <p:nvPr/>
        </p:nvPicPr>
        <p:blipFill>
          <a:blip r:embed="rId3"/>
          <a:stretch>
            <a:fillRect/>
          </a:stretch>
        </p:blipFill>
        <p:spPr>
          <a:xfrm>
            <a:off x="627132" y="4878771"/>
            <a:ext cx="11142764" cy="1979229"/>
          </a:xfrm>
          <a:prstGeom prst="rect">
            <a:avLst/>
          </a:prstGeom>
        </p:spPr>
      </p:pic>
      <p:sp>
        <p:nvSpPr>
          <p:cNvPr id="6" name="文本框 5"/>
          <p:cNvSpPr txBox="1"/>
          <p:nvPr/>
        </p:nvSpPr>
        <p:spPr>
          <a:xfrm>
            <a:off x="498566" y="4386404"/>
            <a:ext cx="6161103" cy="307777"/>
          </a:xfrm>
          <a:prstGeom prst="rect">
            <a:avLst/>
          </a:prstGeom>
          <a:noFill/>
        </p:spPr>
        <p:txBody>
          <a:bodyPr wrap="square" rtlCol="0">
            <a:spAutoFit/>
          </a:bodyPr>
          <a:lstStyle/>
          <a:p>
            <a:r>
              <a:rPr lang="zh-CN" altLang="en-US" sz="1400" dirty="0" smtClean="0"/>
              <a:t>之后组件平台产品化后，将支持 邮箱、丰声、短信、电话告警通知。</a:t>
            </a:r>
            <a:endParaRPr lang="zh-CN" altLang="en-US" sz="1400" dirty="0"/>
          </a:p>
        </p:txBody>
      </p:sp>
    </p:spTree>
    <p:extLst>
      <p:ext uri="{BB962C8B-B14F-4D97-AF65-F5344CB8AC3E}">
        <p14:creationId xmlns:p14="http://schemas.microsoft.com/office/powerpoint/2010/main" val="3808315061"/>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开发</a:t>
            </a:r>
            <a:endParaRPr lang="zh-CN" altLang="en-US" dirty="0"/>
          </a:p>
        </p:txBody>
      </p:sp>
      <p:sp>
        <p:nvSpPr>
          <p:cNvPr id="4" name="矩形 3"/>
          <p:cNvSpPr/>
          <p:nvPr/>
        </p:nvSpPr>
        <p:spPr>
          <a:xfrm>
            <a:off x="640607" y="1134238"/>
            <a:ext cx="2688517" cy="369332"/>
          </a:xfrm>
          <a:prstGeom prst="rect">
            <a:avLst/>
          </a:prstGeom>
        </p:spPr>
        <p:txBody>
          <a:bodyPr wrap="square">
            <a:spAutoFit/>
          </a:bodyPr>
          <a:lstStyle/>
          <a:p>
            <a:pPr marL="285750" indent="-285750">
              <a:buFont typeface="Wingdings" panose="05000000000000000000" pitchFamily="2" charset="2"/>
              <a:buChar char="u"/>
            </a:pPr>
            <a:r>
              <a:rPr lang="zh-CN" altLang="en-US" b="1" dirty="0">
                <a:solidFill>
                  <a:srgbClr val="2C3E50"/>
                </a:solidFill>
                <a:latin typeface="-apple-system"/>
              </a:rPr>
              <a:t>查询</a:t>
            </a:r>
            <a:r>
              <a:rPr lang="zh-CN" altLang="en-US" b="1" dirty="0" smtClean="0">
                <a:solidFill>
                  <a:srgbClr val="2C3E50"/>
                </a:solidFill>
                <a:latin typeface="-apple-system"/>
              </a:rPr>
              <a:t>重试和</a:t>
            </a:r>
            <a:r>
              <a:rPr lang="zh-CN" altLang="en-US" b="1" dirty="0">
                <a:solidFill>
                  <a:srgbClr val="2C3E50"/>
                </a:solidFill>
                <a:latin typeface="-apple-system"/>
              </a:rPr>
              <a:t>高可用</a:t>
            </a:r>
            <a:endParaRPr lang="zh-CN" altLang="en-US" b="1" i="0" dirty="0">
              <a:solidFill>
                <a:srgbClr val="2C3E50"/>
              </a:solidFill>
              <a:effectLst/>
              <a:latin typeface="-apple-system"/>
            </a:endParaRPr>
          </a:p>
        </p:txBody>
      </p:sp>
      <p:sp>
        <p:nvSpPr>
          <p:cNvPr id="5" name="矩形 4"/>
          <p:cNvSpPr/>
          <p:nvPr/>
        </p:nvSpPr>
        <p:spPr>
          <a:xfrm>
            <a:off x="810471" y="1672998"/>
            <a:ext cx="9487626" cy="3508653"/>
          </a:xfrm>
          <a:prstGeom prst="rect">
            <a:avLst/>
          </a:prstGeom>
        </p:spPr>
        <p:txBody>
          <a:bodyPr wrap="square">
            <a:spAutoFit/>
          </a:bodyPr>
          <a:lstStyle/>
          <a:p>
            <a:pPr>
              <a:lnSpc>
                <a:spcPct val="150000"/>
              </a:lnSpc>
            </a:pPr>
            <a:r>
              <a:rPr lang="en-US" altLang="zh-CN" sz="1600" dirty="0" smtClean="0">
                <a:solidFill>
                  <a:srgbClr val="2C3E50"/>
                </a:solidFill>
                <a:latin typeface="+mn-ea"/>
              </a:rPr>
              <a:t>1</a:t>
            </a:r>
            <a:r>
              <a:rPr lang="zh-CN" altLang="en-US" sz="1600" dirty="0" smtClean="0">
                <a:solidFill>
                  <a:srgbClr val="2C3E50"/>
                </a:solidFill>
                <a:latin typeface="+mn-ea"/>
              </a:rPr>
              <a:t>、自己</a:t>
            </a:r>
            <a:r>
              <a:rPr lang="zh-CN" altLang="en-US" sz="1600" dirty="0">
                <a:solidFill>
                  <a:srgbClr val="2C3E50"/>
                </a:solidFill>
                <a:latin typeface="+mn-ea"/>
              </a:rPr>
              <a:t>在应用层代码进行重试和负载均衡。比如发现一个连接挂掉，就自动在其他连接上进行重试。应用层代码重试需要应用自己配置多个</a:t>
            </a:r>
            <a:r>
              <a:rPr lang="en-US" altLang="zh-CN" sz="1600" dirty="0" err="1">
                <a:solidFill>
                  <a:srgbClr val="2C3E50"/>
                </a:solidFill>
                <a:latin typeface="+mn-ea"/>
              </a:rPr>
              <a:t>doris</a:t>
            </a:r>
            <a:r>
              <a:rPr lang="zh-CN" altLang="en-US" sz="1600" dirty="0">
                <a:solidFill>
                  <a:srgbClr val="2C3E50"/>
                </a:solidFill>
                <a:latin typeface="+mn-ea"/>
              </a:rPr>
              <a:t>前端节点地址</a:t>
            </a:r>
            <a:r>
              <a:rPr lang="zh-CN" altLang="en-US" sz="1600" dirty="0" smtClean="0">
                <a:solidFill>
                  <a:srgbClr val="2C3E50"/>
                </a:solidFill>
                <a:latin typeface="+mn-ea"/>
              </a:rPr>
              <a:t>。</a:t>
            </a:r>
            <a:endParaRPr lang="en-US" altLang="zh-CN" sz="1600" dirty="0" smtClean="0">
              <a:solidFill>
                <a:srgbClr val="2C3E50"/>
              </a:solidFill>
              <a:latin typeface="+mn-ea"/>
            </a:endParaRPr>
          </a:p>
          <a:p>
            <a:pPr>
              <a:lnSpc>
                <a:spcPct val="150000"/>
              </a:lnSpc>
            </a:pPr>
            <a:r>
              <a:rPr lang="en-US" altLang="zh-CN" sz="1600" dirty="0">
                <a:solidFill>
                  <a:srgbClr val="2C3E50"/>
                </a:solidFill>
                <a:latin typeface="+mn-ea"/>
              </a:rPr>
              <a:t>2</a:t>
            </a:r>
            <a:r>
              <a:rPr lang="zh-CN" altLang="en-US" sz="1600" dirty="0">
                <a:solidFill>
                  <a:srgbClr val="2C3E50"/>
                </a:solidFill>
                <a:latin typeface="+mn-ea"/>
              </a:rPr>
              <a:t>、如果</a:t>
            </a:r>
            <a:r>
              <a:rPr lang="zh-CN" altLang="en-US" sz="1600" dirty="0" smtClean="0">
                <a:solidFill>
                  <a:srgbClr val="2C3E50"/>
                </a:solidFill>
                <a:latin typeface="+mn-ea"/>
              </a:rPr>
              <a:t>使用</a:t>
            </a:r>
            <a:r>
              <a:rPr lang="en-US" altLang="zh-CN" sz="1600" dirty="0" err="1" smtClean="0">
                <a:solidFill>
                  <a:srgbClr val="2C3E50"/>
                </a:solidFill>
                <a:latin typeface="+mn-ea"/>
              </a:rPr>
              <a:t>mysql</a:t>
            </a:r>
            <a:r>
              <a:rPr lang="en-US" altLang="zh-CN" sz="1600" dirty="0" smtClean="0">
                <a:solidFill>
                  <a:srgbClr val="2C3E50"/>
                </a:solidFill>
                <a:latin typeface="+mn-ea"/>
              </a:rPr>
              <a:t> </a:t>
            </a:r>
            <a:r>
              <a:rPr lang="en-US" altLang="zh-CN" sz="1600" dirty="0" err="1">
                <a:solidFill>
                  <a:srgbClr val="2C3E50"/>
                </a:solidFill>
                <a:latin typeface="+mn-ea"/>
              </a:rPr>
              <a:t>jdbc</a:t>
            </a:r>
            <a:r>
              <a:rPr lang="en-US" altLang="zh-CN" sz="1600" dirty="0">
                <a:solidFill>
                  <a:srgbClr val="2C3E50"/>
                </a:solidFill>
                <a:latin typeface="+mn-ea"/>
              </a:rPr>
              <a:t> </a:t>
            </a:r>
            <a:r>
              <a:rPr lang="en-US" altLang="zh-CN" sz="1600" dirty="0" smtClean="0">
                <a:solidFill>
                  <a:srgbClr val="2C3E50"/>
                </a:solidFill>
                <a:latin typeface="+mn-ea"/>
              </a:rPr>
              <a:t>connector</a:t>
            </a:r>
            <a:r>
              <a:rPr lang="zh-CN" altLang="en-US" sz="1600" dirty="0" smtClean="0">
                <a:solidFill>
                  <a:srgbClr val="2C3E50"/>
                </a:solidFill>
                <a:latin typeface="+mn-ea"/>
              </a:rPr>
              <a:t>来</a:t>
            </a:r>
            <a:r>
              <a:rPr lang="zh-CN" altLang="en-US" sz="1600" dirty="0">
                <a:solidFill>
                  <a:srgbClr val="2C3E50"/>
                </a:solidFill>
                <a:latin typeface="+mn-ea"/>
              </a:rPr>
              <a:t>连接</a:t>
            </a:r>
            <a:r>
              <a:rPr lang="en-US" altLang="zh-CN" sz="1600" dirty="0">
                <a:solidFill>
                  <a:srgbClr val="2C3E50"/>
                </a:solidFill>
                <a:latin typeface="+mn-ea"/>
              </a:rPr>
              <a:t>Doris</a:t>
            </a:r>
            <a:r>
              <a:rPr lang="zh-CN" altLang="en-US" sz="1600" dirty="0">
                <a:solidFill>
                  <a:srgbClr val="2C3E50"/>
                </a:solidFill>
                <a:latin typeface="+mn-ea"/>
              </a:rPr>
              <a:t>，可以使用 </a:t>
            </a:r>
            <a:r>
              <a:rPr lang="en-US" altLang="zh-CN" sz="1600" dirty="0" err="1">
                <a:solidFill>
                  <a:srgbClr val="2C3E50"/>
                </a:solidFill>
                <a:latin typeface="+mn-ea"/>
              </a:rPr>
              <a:t>jdbc</a:t>
            </a:r>
            <a:r>
              <a:rPr lang="en-US" altLang="zh-CN" sz="1600" dirty="0">
                <a:solidFill>
                  <a:srgbClr val="2C3E50"/>
                </a:solidFill>
                <a:latin typeface="+mn-ea"/>
              </a:rPr>
              <a:t> </a:t>
            </a:r>
            <a:r>
              <a:rPr lang="zh-CN" altLang="en-US" sz="1600" dirty="0">
                <a:solidFill>
                  <a:srgbClr val="2C3E50"/>
                </a:solidFill>
                <a:latin typeface="+mn-ea"/>
              </a:rPr>
              <a:t>的自动重试</a:t>
            </a:r>
            <a:r>
              <a:rPr lang="zh-CN" altLang="en-US" sz="1600" dirty="0" smtClean="0">
                <a:solidFill>
                  <a:srgbClr val="2C3E50"/>
                </a:solidFill>
                <a:latin typeface="+mn-ea"/>
              </a:rPr>
              <a:t>机制</a:t>
            </a:r>
            <a:r>
              <a:rPr lang="en-US" altLang="zh-CN" sz="1600" dirty="0" smtClean="0">
                <a:solidFill>
                  <a:srgbClr val="2C3E50"/>
                </a:solidFill>
                <a:latin typeface="+mn-ea"/>
              </a:rPr>
              <a:t>: </a:t>
            </a:r>
            <a:r>
              <a:rPr lang="zh-CN" altLang="en-US" sz="1600" dirty="0" smtClean="0">
                <a:latin typeface="+mn-ea"/>
              </a:rPr>
              <a:t>jdbc</a:t>
            </a:r>
            <a:r>
              <a:rPr lang="zh-CN" altLang="en-US" sz="1600" dirty="0">
                <a:latin typeface="+mn-ea"/>
              </a:rPr>
              <a:t>:mysql://[host:port],[host:port].../[database][?propertyName1][=propertyValue1][&amp;propertyName2][=propertyValue2]..</a:t>
            </a:r>
            <a:r>
              <a:rPr lang="zh-CN" altLang="en-US" sz="1600" dirty="0" smtClean="0">
                <a:latin typeface="+mn-ea"/>
              </a:rPr>
              <a:t>.</a:t>
            </a:r>
            <a:endParaRPr lang="en-US" altLang="zh-CN" sz="1600" dirty="0" smtClean="0">
              <a:latin typeface="+mn-ea"/>
            </a:endParaRPr>
          </a:p>
          <a:p>
            <a:pPr>
              <a:lnSpc>
                <a:spcPct val="150000"/>
              </a:lnSpc>
            </a:pPr>
            <a:r>
              <a:rPr lang="en-US" altLang="zh-CN" sz="1600" dirty="0">
                <a:solidFill>
                  <a:srgbClr val="2C3E50"/>
                </a:solidFill>
                <a:latin typeface="+mn-ea"/>
              </a:rPr>
              <a:t>3</a:t>
            </a:r>
            <a:r>
              <a:rPr lang="zh-CN" altLang="en-US" sz="1600" dirty="0">
                <a:solidFill>
                  <a:srgbClr val="2C3E50"/>
                </a:solidFill>
                <a:latin typeface="+mn-ea"/>
              </a:rPr>
              <a:t>、应用可以连接到和应用部署到同一机器上的 </a:t>
            </a:r>
            <a:r>
              <a:rPr lang="en-US" altLang="zh-CN" sz="1600" dirty="0">
                <a:solidFill>
                  <a:srgbClr val="2C3E50"/>
                </a:solidFill>
                <a:latin typeface="+mn-ea"/>
              </a:rPr>
              <a:t>MySQL Proxy</a:t>
            </a:r>
            <a:r>
              <a:rPr lang="zh-CN" altLang="en-US" sz="1600" dirty="0">
                <a:solidFill>
                  <a:srgbClr val="2C3E50"/>
                </a:solidFill>
                <a:latin typeface="+mn-ea"/>
              </a:rPr>
              <a:t>，通过配置 </a:t>
            </a:r>
            <a:r>
              <a:rPr lang="en-US" altLang="zh-CN" sz="1600" dirty="0">
                <a:solidFill>
                  <a:srgbClr val="2C3E50"/>
                </a:solidFill>
                <a:latin typeface="+mn-ea"/>
              </a:rPr>
              <a:t>MySQL Proxy </a:t>
            </a:r>
            <a:r>
              <a:rPr lang="zh-CN" altLang="en-US" sz="1600" dirty="0">
                <a:solidFill>
                  <a:srgbClr val="2C3E50"/>
                </a:solidFill>
                <a:latin typeface="+mn-ea"/>
              </a:rPr>
              <a:t>的 </a:t>
            </a:r>
            <a:r>
              <a:rPr lang="en-US" altLang="zh-CN" sz="1600" dirty="0">
                <a:solidFill>
                  <a:srgbClr val="2C3E50"/>
                </a:solidFill>
                <a:latin typeface="+mn-ea"/>
              </a:rPr>
              <a:t>Failover </a:t>
            </a:r>
            <a:r>
              <a:rPr lang="zh-CN" altLang="en-US" sz="1600" dirty="0">
                <a:solidFill>
                  <a:srgbClr val="2C3E50"/>
                </a:solidFill>
                <a:latin typeface="+mn-ea"/>
              </a:rPr>
              <a:t>和 </a:t>
            </a:r>
            <a:r>
              <a:rPr lang="en-US" altLang="zh-CN" sz="1600" dirty="0">
                <a:solidFill>
                  <a:srgbClr val="2C3E50"/>
                </a:solidFill>
                <a:latin typeface="+mn-ea"/>
              </a:rPr>
              <a:t>Load Balance </a:t>
            </a:r>
            <a:r>
              <a:rPr lang="zh-CN" altLang="en-US" sz="1600" dirty="0">
                <a:solidFill>
                  <a:srgbClr val="2C3E50"/>
                </a:solidFill>
                <a:latin typeface="+mn-ea"/>
              </a:rPr>
              <a:t>功能来达到目的。</a:t>
            </a:r>
            <a:endParaRPr lang="zh-CN" altLang="en-US" sz="1600" dirty="0">
              <a:latin typeface="+mn-ea"/>
            </a:endParaRPr>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880250795"/>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椭圆 3"/>
          <p:cNvGrpSpPr/>
          <p:nvPr/>
        </p:nvGrpSpPr>
        <p:grpSpPr>
          <a:xfrm>
            <a:off x="4135839" y="2655348"/>
            <a:ext cx="576066" cy="576066"/>
            <a:chOff x="-1" y="-1"/>
            <a:chExt cx="1152130" cy="1152130"/>
          </a:xfrm>
        </p:grpSpPr>
        <p:sp>
          <p:nvSpPr>
            <p:cNvPr id="108" name="圆形"/>
            <p:cNvSpPr/>
            <p:nvPr/>
          </p:nvSpPr>
          <p:spPr>
            <a:xfrm>
              <a:off x="-1" y="-1"/>
              <a:ext cx="1152130" cy="1152130"/>
            </a:xfrm>
            <a:prstGeom prst="ellipse">
              <a:avLst/>
            </a:prstGeom>
            <a:solidFill>
              <a:srgbClr val="C00000">
                <a:alpha val="80000"/>
              </a:srgbClr>
            </a:solidFill>
            <a:ln w="12700" cap="flat">
              <a:noFill/>
              <a:miter lim="400000"/>
            </a:ln>
            <a:effectLst/>
          </p:spPr>
          <p:txBody>
            <a:bodyPr wrap="square" lIns="45719" tIns="45719" rIns="45719" bIns="45719" numCol="1" anchor="ctr">
              <a:noAutofit/>
            </a:bodyPr>
            <a:lstStyle/>
            <a:p>
              <a:pPr algn="ctr">
                <a:defRPr sz="5600" b="1">
                  <a:solidFill>
                    <a:srgbClr val="FFFFFF"/>
                  </a:solidFill>
                  <a:latin typeface="Arial" panose="020B0604020202020204"/>
                  <a:ea typeface="Arial" panose="020B0604020202020204"/>
                  <a:cs typeface="Arial" panose="020B0604020202020204"/>
                  <a:sym typeface="Arial" panose="020B0604020202020204"/>
                </a:defRPr>
              </a:pPr>
              <a:endParaRPr sz="2800"/>
            </a:p>
          </p:txBody>
        </p:sp>
        <p:sp>
          <p:nvSpPr>
            <p:cNvPr id="109" name="1"/>
            <p:cNvSpPr txBox="1"/>
            <p:nvPr/>
          </p:nvSpPr>
          <p:spPr>
            <a:xfrm>
              <a:off x="168725" y="55364"/>
              <a:ext cx="814678" cy="1041398"/>
            </a:xfrm>
            <a:prstGeom prst="rect">
              <a:avLst/>
            </a:prstGeom>
            <a:noFill/>
            <a:ln w="25400" cap="flat">
              <a:noFill/>
              <a:miter lim="400000"/>
            </a:ln>
            <a:effectLst/>
          </p:spPr>
          <p:txBody>
            <a:bodyPr wrap="square" lIns="45719" tIns="45719" rIns="45719" bIns="45719" numCol="1" anchor="ctr">
              <a:spAutoFit/>
            </a:bodyPr>
            <a:lstStyle>
              <a:lvl1pPr algn="ctr">
                <a:defRPr sz="5600" b="1">
                  <a:solidFill>
                    <a:srgbClr val="FFFFFF"/>
                  </a:solidFill>
                  <a:latin typeface="Arial" panose="020B0604020202020204"/>
                  <a:ea typeface="Arial" panose="020B0604020202020204"/>
                  <a:cs typeface="Arial" panose="020B0604020202020204"/>
                  <a:sym typeface="Arial" panose="020B0604020202020204"/>
                </a:defRPr>
              </a:lvl1pPr>
            </a:lstStyle>
            <a:p>
              <a:r>
                <a:rPr lang="en-US" altLang="zh-CN" sz="2800" dirty="0" smtClean="0"/>
                <a:t>3</a:t>
              </a:r>
              <a:endParaRPr lang="en-US" sz="2800" dirty="0"/>
            </a:p>
          </p:txBody>
        </p:sp>
      </p:grpSp>
      <p:sp>
        <p:nvSpPr>
          <p:cNvPr id="111" name="直线连接符 5"/>
          <p:cNvSpPr/>
          <p:nvPr/>
        </p:nvSpPr>
        <p:spPr>
          <a:xfrm flipV="1">
            <a:off x="4002837" y="3284984"/>
            <a:ext cx="4004823" cy="1"/>
          </a:xfrm>
          <a:prstGeom prst="line">
            <a:avLst/>
          </a:prstGeom>
          <a:ln w="12700">
            <a:solidFill>
              <a:srgbClr val="C00000"/>
            </a:solidFill>
            <a:miter/>
          </a:ln>
        </p:spPr>
        <p:txBody>
          <a:bodyPr tIns="45719" bIns="45719"/>
          <a:lstStyle/>
          <a:p>
            <a:endParaRPr sz="900"/>
          </a:p>
        </p:txBody>
      </p:sp>
      <p:sp>
        <p:nvSpPr>
          <p:cNvPr id="107" name="文本框 2"/>
          <p:cNvSpPr txBox="1"/>
          <p:nvPr/>
        </p:nvSpPr>
        <p:spPr>
          <a:xfrm>
            <a:off x="4002837" y="2601778"/>
            <a:ext cx="4430952" cy="646329"/>
          </a:xfrm>
          <a:prstGeom prst="rect">
            <a:avLst/>
          </a:prstGeom>
          <a:ln w="25400">
            <a:miter lim="400000"/>
          </a:ln>
        </p:spPr>
        <p:txBody>
          <a:bodyPr wrap="square" tIns="45719" bIns="45719">
            <a:spAutoFit/>
          </a:bodyPr>
          <a:lstStyle>
            <a:lvl1pPr algn="ctr">
              <a:lnSpc>
                <a:spcPct val="150000"/>
              </a:lnSpc>
              <a:defRPr sz="4800"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kumimoji="1" lang="en-US" altLang="zh-CN" sz="2400" dirty="0" smtClean="0">
                <a:latin typeface="微软雅黑" panose="020B0503020204020204" pitchFamily="34" charset="-122"/>
                <a:ea typeface="微软雅黑" panose="020B0503020204020204" pitchFamily="34" charset="-122"/>
              </a:rPr>
              <a:t>FAQ</a:t>
            </a:r>
            <a:endParaRPr kumimoji="1"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8478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a:t>
            </a:r>
            <a:r>
              <a:rPr lang="zh-CN" altLang="en-US" dirty="0" smtClean="0"/>
              <a:t>、建表 </a:t>
            </a:r>
            <a:r>
              <a:rPr lang="en-US" altLang="zh-CN" dirty="0" smtClean="0"/>
              <a:t>– </a:t>
            </a:r>
            <a:r>
              <a:rPr lang="zh-CN" altLang="en-US" dirty="0" smtClean="0"/>
              <a:t>数据</a:t>
            </a:r>
            <a:r>
              <a:rPr lang="zh-CN" altLang="en-US" dirty="0"/>
              <a:t>类型</a:t>
            </a:r>
          </a:p>
        </p:txBody>
      </p:sp>
      <p:sp>
        <p:nvSpPr>
          <p:cNvPr id="3" name="Rectangle 1"/>
          <p:cNvSpPr>
            <a:spLocks noChangeArrowheads="1"/>
          </p:cNvSpPr>
          <p:nvPr/>
        </p:nvSpPr>
        <p:spPr bwMode="auto">
          <a:xfrm>
            <a:off x="837907" y="1071716"/>
            <a:ext cx="10073207"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dirty="0" err="1" smtClean="0">
                <a:solidFill>
                  <a:srgbClr val="333333"/>
                </a:solidFill>
                <a:latin typeface="Open Sans" panose="020B0606030504020204" pitchFamily="34" charset="0"/>
                <a:cs typeface="Open Sans" panose="020B0606030504020204" pitchFamily="34" charset="0"/>
              </a:rPr>
              <a:t>StarRocks</a:t>
            </a:r>
            <a:r>
              <a:rPr lang="en-US" altLang="zh-CN" sz="1600" dirty="0" smtClean="0">
                <a:solidFill>
                  <a:srgbClr val="333333"/>
                </a:solidFill>
                <a:latin typeface="Open Sans" panose="020B0606030504020204" pitchFamily="34" charset="0"/>
                <a:cs typeface="Open Sans" panose="020B0606030504020204" pitchFamily="34" charset="0"/>
              </a:rPr>
              <a:t> </a:t>
            </a:r>
            <a:r>
              <a:rPr kumimoji="0" lang="zh-CN" altLang="zh-CN" sz="16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支持的数据类型包括：</a:t>
            </a:r>
            <a:endParaRPr kumimoji="0" lang="zh-CN" altLang="zh-CN" sz="1600" b="0" i="0" u="none" strike="noStrike" cap="none" normalizeH="0" baseline="0" dirty="0" smtClean="0">
              <a:ln>
                <a:noFill/>
              </a:ln>
              <a:solidFill>
                <a:schemeClr val="tx1"/>
              </a:solidFill>
              <a:effectLst/>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zh-CN" altLang="zh-CN" sz="16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数字类型：bigint、int、largeint、smallint、tinyint、boolean、decimal (Fast Decimal) 、double、float</a:t>
            </a:r>
            <a:endParaRPr kumimoji="0" lang="en-US" altLang="zh-CN" sz="16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zh-CN" altLang="zh-CN" sz="16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字符串类型：char、varchar、string (默认相当于 varchar(65533))</a:t>
            </a:r>
            <a:endParaRPr kumimoji="0" lang="zh-CN" altLang="zh-CN" sz="1600" b="0" i="0" u="none" strike="noStrike" cap="none" normalizeH="0" baseline="0" dirty="0" smtClean="0">
              <a:ln>
                <a:noFill/>
              </a:ln>
              <a:solidFill>
                <a:schemeClr val="tx1"/>
              </a:solidFill>
              <a:effectLst/>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zh-CN" altLang="zh-CN" sz="16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日期类型：date、datetime</a:t>
            </a:r>
            <a:endParaRPr kumimoji="0" lang="zh-CN" altLang="zh-CN" sz="1600" b="0" i="0" u="none" strike="noStrike" cap="none" normalizeH="0" baseline="0" dirty="0" smtClean="0">
              <a:ln>
                <a:noFill/>
              </a:ln>
              <a:solidFill>
                <a:schemeClr val="tx1"/>
              </a:solidFill>
              <a:effectLst/>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zh-CN" altLang="zh-CN" sz="16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rPr>
              <a:t>其他类型：hll、bitmap、array</a:t>
            </a:r>
            <a:endParaRPr kumimoji="0" lang="en-US" altLang="zh-CN" sz="16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endParaRPr kumimoji="0" lang="en-US" altLang="zh-CN" sz="1600" b="0" i="0" u="none" strike="noStrike" cap="none" normalizeH="0" baseline="0" dirty="0" smtClean="0">
              <a:ln>
                <a:noFill/>
              </a:ln>
              <a:solidFill>
                <a:srgbClr val="333333"/>
              </a:solidFill>
              <a:effectLst/>
              <a:latin typeface="Open Sans" panose="020B0606030504020204" pitchFamily="34" charset="0"/>
              <a:cs typeface="Open Sans" panose="020B0606030504020204" pitchFamily="34" charset="0"/>
            </a:endParaRPr>
          </a:p>
          <a:p>
            <a:pPr lvl="0">
              <a:lnSpc>
                <a:spcPct val="150000"/>
              </a:lnSpc>
            </a:pPr>
            <a:r>
              <a:rPr lang="zh-CN" altLang="en-US" sz="1600" dirty="0"/>
              <a:t>数组使用相关参考官方文档</a:t>
            </a:r>
            <a:r>
              <a:rPr lang="zh-CN" altLang="en-US" sz="1600" dirty="0" smtClean="0"/>
              <a:t>：</a:t>
            </a:r>
            <a:r>
              <a:rPr lang="en-US" altLang="zh-CN" sz="1600" dirty="0"/>
              <a:t>https://docs.starrocks.com/zh-cn/main/using_starrocks/Array</a:t>
            </a:r>
          </a:p>
          <a:p>
            <a:pPr lvl="0">
              <a:lnSpc>
                <a:spcPct val="150000"/>
              </a:lnSpc>
            </a:pPr>
            <a:r>
              <a:rPr lang="en-US" altLang="zh-CN" sz="1600" dirty="0"/>
              <a:t>bitmap</a:t>
            </a:r>
            <a:r>
              <a:rPr lang="zh-CN" altLang="en-US" sz="1600" dirty="0"/>
              <a:t>使用相关参考官方</a:t>
            </a:r>
            <a:r>
              <a:rPr lang="zh-CN" altLang="en-US" sz="1600" dirty="0" smtClean="0"/>
              <a:t>文档：</a:t>
            </a:r>
            <a:endParaRPr lang="en-US" altLang="zh-CN" sz="1600" dirty="0" smtClean="0"/>
          </a:p>
          <a:p>
            <a:pPr lvl="0">
              <a:lnSpc>
                <a:spcPct val="150000"/>
              </a:lnSpc>
            </a:pPr>
            <a:r>
              <a:rPr lang="en-US" altLang="zh-CN" sz="1600" dirty="0" smtClean="0"/>
              <a:t>https</a:t>
            </a:r>
            <a:r>
              <a:rPr lang="en-US" altLang="zh-CN" sz="1600" dirty="0"/>
              <a:t>://docs.starrocks.com/zh-cn/main/sql-reference/sql-functions/aggregate-functions/bitmap#bitmap</a:t>
            </a:r>
            <a:endParaRPr kumimoji="0" lang="zh-CN" altLang="zh-CN" sz="1600" b="0" i="0" u="none" strike="noStrike" cap="none" normalizeH="0" baseline="0" dirty="0" smtClean="0">
              <a:ln>
                <a:noFill/>
              </a:ln>
              <a:solidFill>
                <a:schemeClr val="tx1"/>
              </a:solidFill>
              <a:effectLst/>
            </a:endParaRPr>
          </a:p>
        </p:txBody>
      </p:sp>
      <p:sp>
        <p:nvSpPr>
          <p:cNvPr id="4" name="矩形 3"/>
          <p:cNvSpPr/>
          <p:nvPr/>
        </p:nvSpPr>
        <p:spPr>
          <a:xfrm>
            <a:off x="837907" y="4578421"/>
            <a:ext cx="10239396" cy="1477328"/>
          </a:xfrm>
          <a:prstGeom prst="rect">
            <a:avLst/>
          </a:prstGeom>
        </p:spPr>
        <p:txBody>
          <a:bodyPr wrap="square">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注意：</a:t>
            </a:r>
            <a:endParaRPr lang="en-US" altLang="zh-CN" dirty="0" smtClean="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可</a:t>
            </a:r>
            <a:r>
              <a:rPr lang="zh-CN" altLang="en-US" sz="1400" dirty="0">
                <a:latin typeface="微软雅黑" panose="020B0503020204020204" pitchFamily="34" charset="-122"/>
                <a:ea typeface="微软雅黑" panose="020B0503020204020204" pitchFamily="34" charset="-122"/>
              </a:rPr>
              <a:t>使用</a:t>
            </a:r>
            <a:r>
              <a:rPr lang="en-US" altLang="zh-CN" sz="1400" dirty="0" err="1">
                <a:latin typeface="微软雅黑" panose="020B0503020204020204" pitchFamily="34" charset="-122"/>
                <a:ea typeface="微软雅黑" panose="020B0503020204020204" pitchFamily="34" charset="-122"/>
              </a:rPr>
              <a:t>int</a:t>
            </a:r>
            <a:r>
              <a:rPr lang="zh-CN" altLang="en-US" sz="1400" dirty="0" smtClean="0">
                <a:latin typeface="微软雅黑" panose="020B0503020204020204" pitchFamily="34" charset="-122"/>
                <a:ea typeface="微软雅黑" panose="020B0503020204020204" pitchFamily="34" charset="-122"/>
              </a:rPr>
              <a:t>等数字类型表示</a:t>
            </a:r>
            <a:r>
              <a:rPr lang="zh-CN" altLang="en-US" sz="1400" dirty="0">
                <a:latin typeface="微软雅黑" panose="020B0503020204020204" pitchFamily="34" charset="-122"/>
                <a:ea typeface="微软雅黑" panose="020B0503020204020204" pitchFamily="34" charset="-122"/>
              </a:rPr>
              <a:t>的字段不可随意设置为</a:t>
            </a:r>
            <a:r>
              <a:rPr lang="en-US" altLang="zh-CN" sz="1400" dirty="0">
                <a:latin typeface="微软雅黑" panose="020B0503020204020204" pitchFamily="34" charset="-122"/>
                <a:ea typeface="微软雅黑" panose="020B0503020204020204" pitchFamily="34" charset="-122"/>
              </a:rPr>
              <a:t>string</a:t>
            </a:r>
            <a:r>
              <a:rPr lang="zh-CN" altLang="en-US" sz="1400" dirty="0">
                <a:latin typeface="微软雅黑" panose="020B0503020204020204" pitchFamily="34" charset="-122"/>
                <a:ea typeface="微软雅黑" panose="020B0503020204020204" pitchFamily="34" charset="-122"/>
              </a:rPr>
              <a:t>或</a:t>
            </a:r>
            <a:r>
              <a:rPr lang="en-US" altLang="zh-CN" sz="1400" dirty="0">
                <a:latin typeface="微软雅黑" panose="020B0503020204020204" pitchFamily="34" charset="-122"/>
                <a:ea typeface="微软雅黑" panose="020B0503020204020204" pitchFamily="34" charset="-122"/>
              </a:rPr>
              <a:t>varchar</a:t>
            </a:r>
            <a:r>
              <a:rPr lang="zh-CN" altLang="en-US" sz="1400" dirty="0" smtClean="0">
                <a:latin typeface="微软雅黑" panose="020B0503020204020204" pitchFamily="34" charset="-122"/>
                <a:ea typeface="微软雅黑" panose="020B0503020204020204" pitchFamily="34" charset="-122"/>
              </a:rPr>
              <a:t>类型</a:t>
            </a:r>
            <a:endParaRPr lang="en-US" altLang="zh-CN" sz="1400" dirty="0" smtClean="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时间字段可设置</a:t>
            </a:r>
            <a:r>
              <a:rPr lang="zh-CN" altLang="en-US" sz="1400" dirty="0">
                <a:latin typeface="微软雅黑" panose="020B0503020204020204" pitchFamily="34" charset="-122"/>
                <a:ea typeface="微软雅黑" panose="020B0503020204020204" pitchFamily="34" charset="-122"/>
              </a:rPr>
              <a:t>为</a:t>
            </a:r>
            <a:r>
              <a:rPr lang="en-US" altLang="zh-CN" sz="1400" dirty="0" smtClean="0">
                <a:latin typeface="微软雅黑" panose="020B0503020204020204" pitchFamily="34" charset="-122"/>
                <a:ea typeface="微软雅黑" panose="020B0503020204020204" pitchFamily="34" charset="-122"/>
              </a:rPr>
              <a:t>date</a:t>
            </a:r>
            <a:r>
              <a:rPr lang="zh-CN" altLang="en-US" sz="1400" dirty="0" smtClean="0">
                <a:latin typeface="微软雅黑" panose="020B0503020204020204" pitchFamily="34" charset="-122"/>
                <a:ea typeface="微软雅黑" panose="020B0503020204020204" pitchFamily="34" charset="-122"/>
              </a:rPr>
              <a:t>、</a:t>
            </a:r>
            <a:r>
              <a:rPr lang="en-US" altLang="zh-CN" sz="1400" dirty="0" err="1" smtClean="0">
                <a:latin typeface="微软雅黑" panose="020B0503020204020204" pitchFamily="34" charset="-122"/>
                <a:ea typeface="微软雅黑" panose="020B0503020204020204" pitchFamily="34" charset="-122"/>
              </a:rPr>
              <a:t>datetime</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类型</a:t>
            </a:r>
            <a:endParaRPr lang="en-US" altLang="zh-CN" sz="1400" dirty="0" smtClean="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目前</a:t>
            </a:r>
            <a:r>
              <a:rPr lang="en-US" altLang="zh-CN" sz="1400" dirty="0" smtClean="0">
                <a:latin typeface="微软雅黑" panose="020B0503020204020204" pitchFamily="34" charset="-122"/>
                <a:ea typeface="微软雅黑" panose="020B0503020204020204" pitchFamily="34" charset="-122"/>
              </a:rPr>
              <a:t>array</a:t>
            </a:r>
            <a:r>
              <a:rPr lang="zh-CN" altLang="en-US" sz="1400" dirty="0" smtClean="0">
                <a:latin typeface="微软雅黑" panose="020B0503020204020204" pitchFamily="34" charset="-122"/>
                <a:ea typeface="微软雅黑" panose="020B0503020204020204" pitchFamily="34" charset="-122"/>
              </a:rPr>
              <a:t>数据类型暂时只支持</a:t>
            </a:r>
            <a:r>
              <a:rPr lang="en-US" altLang="zh-CN" sz="1400" dirty="0" smtClean="0">
                <a:latin typeface="微软雅黑" panose="020B0503020204020204" pitchFamily="34" charset="-122"/>
                <a:ea typeface="微软雅黑" panose="020B0503020204020204" pitchFamily="34" charset="-122"/>
              </a:rPr>
              <a:t>ORC</a:t>
            </a:r>
            <a:r>
              <a:rPr lang="zh-CN" altLang="en-US" sz="1400" dirty="0" smtClean="0">
                <a:latin typeface="微软雅黑" panose="020B0503020204020204" pitchFamily="34" charset="-122"/>
                <a:ea typeface="微软雅黑" panose="020B0503020204020204" pitchFamily="34" charset="-122"/>
              </a:rPr>
              <a:t>格式数据导入</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124619"/>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环境相关</a:t>
            </a:r>
            <a:endParaRPr lang="zh-CN" altLang="en-US" dirty="0"/>
          </a:p>
        </p:txBody>
      </p:sp>
      <p:sp>
        <p:nvSpPr>
          <p:cNvPr id="4" name="文本框 3"/>
          <p:cNvSpPr txBox="1"/>
          <p:nvPr/>
        </p:nvSpPr>
        <p:spPr>
          <a:xfrm>
            <a:off x="798989" y="1100831"/>
            <a:ext cx="10475651" cy="4801314"/>
          </a:xfrm>
          <a:prstGeom prst="rect">
            <a:avLst/>
          </a:prstGeom>
          <a:noFill/>
        </p:spPr>
        <p:txBody>
          <a:bodyPr wrap="square" rtlCol="0">
            <a:spAutoFit/>
          </a:bodyPr>
          <a:lstStyle/>
          <a:p>
            <a:pPr>
              <a:lnSpc>
                <a:spcPct val="150000"/>
              </a:lnSpc>
            </a:pPr>
            <a:r>
              <a:rPr lang="en-US" altLang="zh-CN" dirty="0" smtClean="0"/>
              <a:t>1. </a:t>
            </a:r>
            <a:r>
              <a:rPr lang="en-US" altLang="zh-CN" dirty="0" err="1" smtClean="0"/>
              <a:t>StarRocks</a:t>
            </a:r>
            <a:r>
              <a:rPr lang="en-US" altLang="zh-CN" dirty="0" smtClean="0"/>
              <a:t> </a:t>
            </a:r>
            <a:r>
              <a:rPr lang="zh-CN" altLang="en-US" dirty="0" smtClean="0"/>
              <a:t>环境信息</a:t>
            </a:r>
            <a:endParaRPr lang="en-US" altLang="zh-CN" dirty="0" smtClean="0"/>
          </a:p>
          <a:p>
            <a:pPr>
              <a:lnSpc>
                <a:spcPct val="150000"/>
              </a:lnSpc>
            </a:pPr>
            <a:r>
              <a:rPr lang="en-US" altLang="zh-CN" dirty="0" smtClean="0"/>
              <a:t>    </a:t>
            </a:r>
            <a:r>
              <a:rPr lang="zh-CN" altLang="en-US" sz="1600" dirty="0" smtClean="0"/>
              <a:t>测试环境：</a:t>
            </a:r>
            <a:r>
              <a:rPr lang="en-US" altLang="zh-CN" sz="1600" dirty="0"/>
              <a:t> dorisdb.sit.sf-express.com </a:t>
            </a:r>
            <a:endParaRPr lang="en-US" altLang="zh-CN" sz="1600" dirty="0" smtClean="0"/>
          </a:p>
          <a:p>
            <a:pPr>
              <a:lnSpc>
                <a:spcPct val="150000"/>
              </a:lnSpc>
            </a:pPr>
            <a:r>
              <a:rPr lang="en-US" altLang="zh-CN" sz="1600" dirty="0"/>
              <a:t> </a:t>
            </a:r>
            <a:r>
              <a:rPr lang="en-US" altLang="zh-CN" sz="1600" dirty="0" smtClean="0"/>
              <a:t>   </a:t>
            </a:r>
            <a:r>
              <a:rPr lang="zh-CN" altLang="en-US" sz="1600" dirty="0" smtClean="0"/>
              <a:t>体验环境</a:t>
            </a:r>
            <a:r>
              <a:rPr lang="en-US" altLang="zh-CN" sz="1600" dirty="0" smtClean="0"/>
              <a:t>(</a:t>
            </a:r>
            <a:r>
              <a:rPr lang="zh-CN" altLang="en-US" sz="1600" dirty="0" smtClean="0"/>
              <a:t>预发布环境，可导入生产数据</a:t>
            </a:r>
            <a:r>
              <a:rPr lang="en-US" altLang="zh-CN" sz="1600" dirty="0" smtClean="0"/>
              <a:t>)</a:t>
            </a:r>
            <a:r>
              <a:rPr lang="zh-CN" altLang="en-US" sz="1600" dirty="0" smtClean="0"/>
              <a:t>：</a:t>
            </a:r>
            <a:r>
              <a:rPr lang="en-US" altLang="zh-CN" sz="1600" dirty="0" smtClean="0"/>
              <a:t> dorisdb.sf-express.com </a:t>
            </a:r>
          </a:p>
          <a:p>
            <a:pPr>
              <a:lnSpc>
                <a:spcPct val="150000"/>
              </a:lnSpc>
            </a:pPr>
            <a:endParaRPr lang="en-US" altLang="zh-CN" sz="1600" dirty="0" smtClean="0"/>
          </a:p>
          <a:p>
            <a:pPr>
              <a:lnSpc>
                <a:spcPct val="150000"/>
              </a:lnSpc>
            </a:pPr>
            <a:endParaRPr lang="en-US" altLang="zh-CN" dirty="0" smtClean="0"/>
          </a:p>
          <a:p>
            <a:pPr>
              <a:lnSpc>
                <a:spcPct val="150000"/>
              </a:lnSpc>
            </a:pPr>
            <a:endParaRPr lang="en-US" altLang="zh-CN" dirty="0"/>
          </a:p>
          <a:p>
            <a:pPr>
              <a:lnSpc>
                <a:spcPct val="150000"/>
              </a:lnSpc>
            </a:pPr>
            <a:endParaRPr lang="en-US" altLang="zh-CN" dirty="0" smtClean="0"/>
          </a:p>
          <a:p>
            <a:pPr>
              <a:lnSpc>
                <a:spcPct val="150000"/>
              </a:lnSpc>
            </a:pPr>
            <a:r>
              <a:rPr lang="en-US" altLang="zh-CN" dirty="0" smtClean="0"/>
              <a:t>2. </a:t>
            </a:r>
            <a:r>
              <a:rPr lang="en-US" altLang="zh-CN" dirty="0" err="1" smtClean="0"/>
              <a:t>StarRocks</a:t>
            </a:r>
            <a:r>
              <a:rPr lang="en-US" altLang="zh-CN" dirty="0" smtClean="0"/>
              <a:t> </a:t>
            </a:r>
            <a:r>
              <a:rPr lang="zh-CN" altLang="en-US" dirty="0" smtClean="0"/>
              <a:t>账号申请</a:t>
            </a:r>
            <a:endParaRPr lang="en-US" altLang="zh-CN" dirty="0" smtClean="0"/>
          </a:p>
          <a:p>
            <a:pPr>
              <a:lnSpc>
                <a:spcPct val="150000"/>
              </a:lnSpc>
            </a:pPr>
            <a:r>
              <a:rPr lang="en-US" altLang="zh-CN" sz="1600" dirty="0"/>
              <a:t> </a:t>
            </a:r>
            <a:r>
              <a:rPr lang="en-US" altLang="zh-CN" sz="1600" dirty="0" smtClean="0"/>
              <a:t>   </a:t>
            </a:r>
            <a:r>
              <a:rPr lang="zh-CN" altLang="en-US" sz="1600" dirty="0" smtClean="0"/>
              <a:t>测试环境和体验环境联系 董念</a:t>
            </a:r>
            <a:r>
              <a:rPr lang="en-US" altLang="zh-CN" sz="1600" dirty="0" smtClean="0"/>
              <a:t>(01397454) </a:t>
            </a:r>
            <a:r>
              <a:rPr lang="zh-CN" altLang="en-US" sz="1600" dirty="0" smtClean="0"/>
              <a:t>开通账号，需提供项目的系统编码</a:t>
            </a:r>
            <a:endParaRPr lang="en-US" altLang="zh-CN" sz="1600" dirty="0" smtClean="0"/>
          </a:p>
          <a:p>
            <a:pPr>
              <a:lnSpc>
                <a:spcPct val="150000"/>
              </a:lnSpc>
            </a:pPr>
            <a:r>
              <a:rPr lang="en-US" altLang="zh-CN" sz="1600" dirty="0"/>
              <a:t>3</a:t>
            </a:r>
            <a:r>
              <a:rPr lang="en-US" altLang="zh-CN" sz="1600" dirty="0" smtClean="0"/>
              <a:t>. </a:t>
            </a:r>
            <a:r>
              <a:rPr lang="en-US" altLang="zh-CN" sz="1600" dirty="0" err="1" smtClean="0"/>
              <a:t>StarRocks</a:t>
            </a:r>
            <a:r>
              <a:rPr lang="en-US" altLang="zh-CN" sz="1600" dirty="0" smtClean="0"/>
              <a:t> </a:t>
            </a:r>
            <a:r>
              <a:rPr lang="zh-CN" altLang="en-US" sz="1600" dirty="0" smtClean="0"/>
              <a:t>生产资源申请</a:t>
            </a:r>
            <a:endParaRPr lang="en-US" altLang="zh-CN" sz="1600" dirty="0"/>
          </a:p>
          <a:p>
            <a:pPr>
              <a:lnSpc>
                <a:spcPct val="150000"/>
              </a:lnSpc>
            </a:pPr>
            <a:r>
              <a:rPr lang="en-US" altLang="zh-CN" sz="1600" dirty="0" smtClean="0"/>
              <a:t>    </a:t>
            </a:r>
            <a:r>
              <a:rPr lang="zh-CN" altLang="en-US" sz="1600" dirty="0" smtClean="0"/>
              <a:t>① 有资源预算</a:t>
            </a:r>
            <a:endParaRPr lang="en-US" altLang="zh-CN" sz="1600" dirty="0" smtClean="0"/>
          </a:p>
          <a:p>
            <a:pPr>
              <a:lnSpc>
                <a:spcPct val="150000"/>
              </a:lnSpc>
            </a:pPr>
            <a:r>
              <a:rPr lang="en-US" altLang="zh-CN" sz="1600" dirty="0"/>
              <a:t> </a:t>
            </a:r>
            <a:r>
              <a:rPr lang="en-US" altLang="zh-CN" sz="1600" dirty="0" smtClean="0"/>
              <a:t>   </a:t>
            </a:r>
            <a:r>
              <a:rPr lang="zh-CN" altLang="en-US" sz="1600" dirty="0" smtClean="0"/>
              <a:t>② 拉通严向东</a:t>
            </a:r>
            <a:r>
              <a:rPr lang="en-US" altLang="zh-CN" sz="1600" dirty="0" smtClean="0"/>
              <a:t>(01393829)</a:t>
            </a:r>
            <a:r>
              <a:rPr lang="zh-CN" altLang="en-US" sz="1600" dirty="0" smtClean="0"/>
              <a:t>、董念沟通当前业务场景相关信息，提供 </a:t>
            </a:r>
            <a:r>
              <a:rPr lang="en-US" altLang="zh-CN" sz="1600" dirty="0" smtClean="0"/>
              <a:t>《</a:t>
            </a:r>
            <a:r>
              <a:rPr lang="zh-CN" altLang="en-US" sz="1600" dirty="0" smtClean="0"/>
              <a:t>生产接入评估表</a:t>
            </a:r>
            <a:r>
              <a:rPr lang="en-US" altLang="zh-CN" sz="1600" dirty="0" smtClean="0"/>
              <a:t>》</a:t>
            </a:r>
            <a:r>
              <a:rPr lang="zh-CN" altLang="en-US" sz="1600" dirty="0" smtClean="0"/>
              <a:t> </a:t>
            </a:r>
            <a:r>
              <a:rPr lang="en-US" altLang="zh-CN" sz="1600" dirty="0" smtClean="0"/>
              <a:t>(</a:t>
            </a:r>
            <a:r>
              <a:rPr lang="zh-CN" altLang="en-US" sz="1600" dirty="0" smtClean="0"/>
              <a:t>找董念</a:t>
            </a:r>
            <a:r>
              <a:rPr lang="en-US" altLang="zh-CN" sz="1600" dirty="0" smtClean="0"/>
              <a:t>)</a:t>
            </a:r>
          </a:p>
        </p:txBody>
      </p:sp>
      <p:pic>
        <p:nvPicPr>
          <p:cNvPr id="5" name="图片 4"/>
          <p:cNvPicPr>
            <a:picLocks noChangeAspect="1"/>
          </p:cNvPicPr>
          <p:nvPr/>
        </p:nvPicPr>
        <p:blipFill>
          <a:blip r:embed="rId2"/>
          <a:stretch>
            <a:fillRect/>
          </a:stretch>
        </p:blipFill>
        <p:spPr>
          <a:xfrm>
            <a:off x="1060551" y="2417101"/>
            <a:ext cx="7620660" cy="15088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2391253"/>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使用问题</a:t>
            </a:r>
            <a:endParaRPr lang="zh-CN" altLang="en-US" dirty="0"/>
          </a:p>
        </p:txBody>
      </p:sp>
      <p:sp>
        <p:nvSpPr>
          <p:cNvPr id="4" name="矩形 3"/>
          <p:cNvSpPr/>
          <p:nvPr/>
        </p:nvSpPr>
        <p:spPr>
          <a:xfrm>
            <a:off x="994298" y="3186433"/>
            <a:ext cx="2688517" cy="369332"/>
          </a:xfrm>
          <a:prstGeom prst="rect">
            <a:avLst/>
          </a:prstGeom>
        </p:spPr>
        <p:txBody>
          <a:bodyPr wrap="square">
            <a:spAutoFit/>
          </a:bodyPr>
          <a:lstStyle/>
          <a:p>
            <a:pPr marL="285750" indent="-285750">
              <a:buFont typeface="Wingdings" panose="05000000000000000000" pitchFamily="2" charset="2"/>
              <a:buChar char="u"/>
            </a:pPr>
            <a:r>
              <a:rPr lang="zh-CN" altLang="en-US" b="1" dirty="0" smtClean="0">
                <a:solidFill>
                  <a:srgbClr val="2C3E50"/>
                </a:solidFill>
                <a:latin typeface="-apple-system"/>
              </a:rPr>
              <a:t>导数报错</a:t>
            </a:r>
            <a:endParaRPr lang="zh-CN" altLang="en-US" b="1" i="0" dirty="0">
              <a:solidFill>
                <a:srgbClr val="2C3E50"/>
              </a:solidFill>
              <a:effectLst/>
              <a:latin typeface="-apple-system"/>
            </a:endParaRPr>
          </a:p>
        </p:txBody>
      </p:sp>
      <p:sp>
        <p:nvSpPr>
          <p:cNvPr id="5" name="矩形 4"/>
          <p:cNvSpPr/>
          <p:nvPr/>
        </p:nvSpPr>
        <p:spPr>
          <a:xfrm>
            <a:off x="1012553" y="3563100"/>
            <a:ext cx="9487626" cy="3416320"/>
          </a:xfrm>
          <a:prstGeom prst="rect">
            <a:avLst/>
          </a:prstGeom>
        </p:spPr>
        <p:txBody>
          <a:bodyPr wrap="square">
            <a:spAutoFit/>
          </a:bodyPr>
          <a:lstStyle/>
          <a:p>
            <a:pPr>
              <a:lnSpc>
                <a:spcPct val="150000"/>
              </a:lnSpc>
            </a:pPr>
            <a:r>
              <a:rPr lang="zh-CN" altLang="en-US" sz="1600" dirty="0"/>
              <a:t>处理</a:t>
            </a:r>
            <a:r>
              <a:rPr lang="zh-CN" altLang="en-US" sz="1600" dirty="0" smtClean="0"/>
              <a:t>步骤：</a:t>
            </a:r>
            <a:endParaRPr lang="en-US" altLang="zh-CN" sz="1600" dirty="0" smtClean="0"/>
          </a:p>
          <a:p>
            <a:pPr marL="342900" indent="-342900">
              <a:lnSpc>
                <a:spcPct val="150000"/>
              </a:lnSpc>
              <a:buAutoNum type="arabicPeriod"/>
            </a:pPr>
            <a:r>
              <a:rPr lang="zh-CN" altLang="en-US" sz="1600" dirty="0" smtClean="0"/>
              <a:t>根据导数详情中的报错信息排查</a:t>
            </a:r>
            <a:endParaRPr lang="en-US" altLang="zh-CN" sz="1600" dirty="0" smtClean="0"/>
          </a:p>
          <a:p>
            <a:pPr marL="342900" indent="-342900">
              <a:lnSpc>
                <a:spcPct val="150000"/>
              </a:lnSpc>
              <a:buAutoNum type="arabicPeriod"/>
            </a:pPr>
            <a:r>
              <a:rPr lang="zh-CN" altLang="en-US" sz="1600" dirty="0" smtClean="0"/>
              <a:t>查看</a:t>
            </a:r>
            <a:r>
              <a:rPr lang="en-US" altLang="zh-CN" sz="1600" dirty="0" smtClean="0">
                <a:hlinkClick r:id="rId2" action="ppaction://hlinksldjump"/>
              </a:rPr>
              <a:t>broker</a:t>
            </a:r>
            <a:r>
              <a:rPr lang="en-US" altLang="zh-CN" sz="1600" dirty="0" smtClean="0"/>
              <a:t>/</a:t>
            </a:r>
            <a:r>
              <a:rPr lang="en-US" altLang="zh-CN" sz="1600" dirty="0" smtClean="0">
                <a:hlinkClick r:id="rId3" action="ppaction://hlinksldjump"/>
              </a:rPr>
              <a:t>routine</a:t>
            </a:r>
            <a:r>
              <a:rPr lang="en-US" altLang="zh-CN" sz="1600" dirty="0" smtClean="0"/>
              <a:t>/</a:t>
            </a:r>
            <a:r>
              <a:rPr lang="en-US" altLang="zh-CN" sz="1600" dirty="0" smtClean="0">
                <a:hlinkClick r:id="rId4" action="ppaction://hlinksldjump"/>
              </a:rPr>
              <a:t>insert</a:t>
            </a:r>
            <a:r>
              <a:rPr lang="en-US" altLang="zh-CN" sz="1600" dirty="0" smtClean="0"/>
              <a:t> </a:t>
            </a:r>
            <a:r>
              <a:rPr lang="zh-CN" altLang="en-US" sz="1600" dirty="0" smtClean="0"/>
              <a:t>导数常见问题</a:t>
            </a:r>
            <a:endParaRPr lang="en-US" altLang="zh-CN" sz="1600" dirty="0" smtClean="0"/>
          </a:p>
          <a:p>
            <a:pPr marL="342900" indent="-342900">
              <a:lnSpc>
                <a:spcPct val="150000"/>
              </a:lnSpc>
              <a:buAutoNum type="arabicPeriod"/>
            </a:pPr>
            <a:r>
              <a:rPr lang="zh-CN" altLang="en-US" sz="1600" dirty="0" smtClean="0"/>
              <a:t>联系董念</a:t>
            </a:r>
            <a:r>
              <a:rPr lang="en-US" altLang="zh-CN" sz="1600" dirty="0" smtClean="0"/>
              <a:t>(01397454)</a:t>
            </a:r>
            <a:endParaRPr lang="zh-CN" altLang="en-US" sz="1600" dirty="0"/>
          </a:p>
          <a:p>
            <a:endParaRPr lang="en-US" altLang="zh-CN" dirty="0" smtClean="0"/>
          </a:p>
          <a:p>
            <a:pPr>
              <a:lnSpc>
                <a:spcPct val="150000"/>
              </a:lnSpc>
            </a:pPr>
            <a:r>
              <a:rPr lang="zh-CN" altLang="en-US" sz="1400" dirty="0"/>
              <a:t>注：</a:t>
            </a:r>
            <a:r>
              <a:rPr lang="en-US" altLang="zh-CN" sz="1400" dirty="0" err="1"/>
              <a:t>StarRocks</a:t>
            </a:r>
            <a:r>
              <a:rPr lang="zh-CN" altLang="en-US" sz="1400" dirty="0"/>
              <a:t>测试环境报错</a:t>
            </a:r>
            <a:r>
              <a:rPr lang="en-US" altLang="zh-CN" sz="1400" dirty="0" err="1"/>
              <a:t>url</a:t>
            </a:r>
            <a:r>
              <a:rPr lang="zh-CN" altLang="en-US" sz="1400" dirty="0"/>
              <a:t>通过办公网可直接</a:t>
            </a:r>
            <a:r>
              <a:rPr lang="zh-CN" altLang="en-US" sz="1400" dirty="0" smtClean="0"/>
              <a:t>访问，</a:t>
            </a:r>
            <a:endParaRPr lang="en-US" altLang="zh-CN" sz="1400" dirty="0" smtClean="0"/>
          </a:p>
          <a:p>
            <a:pPr>
              <a:lnSpc>
                <a:spcPct val="150000"/>
              </a:lnSpc>
            </a:pPr>
            <a:r>
              <a:rPr lang="en-US" altLang="zh-CN" sz="1400" dirty="0"/>
              <a:t> </a:t>
            </a:r>
            <a:r>
              <a:rPr lang="en-US" altLang="zh-CN" sz="1400" dirty="0" smtClean="0"/>
              <a:t>         </a:t>
            </a:r>
            <a:r>
              <a:rPr lang="zh-CN" altLang="en-US" sz="1200" dirty="0" smtClean="0"/>
              <a:t>如无法打开建议检查本地是否有访问测试环境权限、是否登录</a:t>
            </a:r>
            <a:r>
              <a:rPr lang="en-US" altLang="zh-CN" sz="1200" dirty="0" err="1" smtClean="0"/>
              <a:t>sflink</a:t>
            </a:r>
            <a:r>
              <a:rPr lang="zh-CN" altLang="en-US" sz="1200" dirty="0" smtClean="0"/>
              <a:t>，找</a:t>
            </a:r>
            <a:r>
              <a:rPr lang="en-US" altLang="zh-CN" sz="1200" dirty="0" smtClean="0"/>
              <a:t>IT</a:t>
            </a:r>
            <a:r>
              <a:rPr lang="zh-CN" altLang="en-US" sz="1200" dirty="0" smtClean="0"/>
              <a:t>相关人员</a:t>
            </a:r>
            <a:endParaRPr lang="en-US" altLang="zh-CN" sz="1200" dirty="0"/>
          </a:p>
          <a:p>
            <a:pPr>
              <a:lnSpc>
                <a:spcPct val="150000"/>
              </a:lnSpc>
            </a:pPr>
            <a:r>
              <a:rPr lang="en-US" altLang="zh-CN" sz="1400" dirty="0" smtClean="0"/>
              <a:t>       </a:t>
            </a:r>
            <a:r>
              <a:rPr lang="en-US" altLang="zh-CN" sz="1400" dirty="0" err="1"/>
              <a:t>StarRocks</a:t>
            </a:r>
            <a:r>
              <a:rPr lang="zh-CN" altLang="en-US" sz="1400" dirty="0"/>
              <a:t>体验</a:t>
            </a:r>
            <a:r>
              <a:rPr lang="en-US" altLang="zh-CN" sz="1400" dirty="0"/>
              <a:t>/</a:t>
            </a:r>
            <a:r>
              <a:rPr lang="zh-CN" altLang="en-US" sz="1400" dirty="0"/>
              <a:t>生产环境对应生产，</a:t>
            </a:r>
            <a:r>
              <a:rPr lang="zh-CN" altLang="en-US" sz="1400" dirty="0">
                <a:hlinkClick r:id="rId5" action="ppaction://hlinksldjump"/>
              </a:rPr>
              <a:t>查看报错</a:t>
            </a:r>
            <a:r>
              <a:rPr lang="en-US" altLang="zh-CN" sz="1400" dirty="0" err="1">
                <a:hlinkClick r:id="rId5" action="ppaction://hlinksldjump"/>
              </a:rPr>
              <a:t>url</a:t>
            </a:r>
            <a:r>
              <a:rPr lang="zh-CN" altLang="en-US" sz="1400" dirty="0"/>
              <a:t>需登录生产环境堡垒机下载文件</a:t>
            </a:r>
            <a:r>
              <a:rPr lang="zh-CN" altLang="en-US" sz="1400" dirty="0" smtClean="0"/>
              <a:t>查看。</a:t>
            </a:r>
            <a:endParaRPr lang="en-US" altLang="zh-CN" sz="1400" dirty="0" smtClean="0"/>
          </a:p>
          <a:p>
            <a:pPr>
              <a:lnSpc>
                <a:spcPct val="150000"/>
              </a:lnSpc>
            </a:pPr>
            <a:r>
              <a:rPr lang="en-US" altLang="zh-CN" sz="1400" dirty="0"/>
              <a:t> </a:t>
            </a:r>
            <a:r>
              <a:rPr lang="en-US" altLang="zh-CN" sz="1400" dirty="0" smtClean="0"/>
              <a:t>      </a:t>
            </a:r>
            <a:r>
              <a:rPr lang="zh-CN" altLang="en-US" sz="1400" dirty="0" smtClean="0"/>
              <a:t>大数据平台相关问题请联系</a:t>
            </a:r>
            <a:r>
              <a:rPr lang="en-US" altLang="zh-CN" sz="1400" dirty="0" smtClean="0"/>
              <a:t>BDP</a:t>
            </a:r>
            <a:r>
              <a:rPr lang="zh-CN" altLang="en-US" sz="1400" dirty="0" smtClean="0"/>
              <a:t>客服</a:t>
            </a:r>
            <a:r>
              <a:rPr lang="en-US" altLang="zh-CN" sz="1400" dirty="0"/>
              <a:t>(89008772)</a:t>
            </a:r>
            <a:r>
              <a:rPr lang="zh-CN" altLang="en-US" sz="1400" dirty="0" smtClean="0"/>
              <a:t>协助解决。</a:t>
            </a:r>
            <a:endParaRPr lang="en-US" altLang="zh-CN" sz="1400" dirty="0"/>
          </a:p>
          <a:p>
            <a:endParaRPr lang="zh-CN" altLang="en-US" dirty="0"/>
          </a:p>
        </p:txBody>
      </p:sp>
      <p:sp>
        <p:nvSpPr>
          <p:cNvPr id="6" name="矩形 5"/>
          <p:cNvSpPr/>
          <p:nvPr/>
        </p:nvSpPr>
        <p:spPr>
          <a:xfrm>
            <a:off x="908124" y="1018104"/>
            <a:ext cx="2688517" cy="369332"/>
          </a:xfrm>
          <a:prstGeom prst="rect">
            <a:avLst/>
          </a:prstGeom>
        </p:spPr>
        <p:txBody>
          <a:bodyPr wrap="square">
            <a:spAutoFit/>
          </a:bodyPr>
          <a:lstStyle/>
          <a:p>
            <a:pPr marL="285750" indent="-285750">
              <a:buFont typeface="Wingdings" panose="05000000000000000000" pitchFamily="2" charset="2"/>
              <a:buChar char="u"/>
            </a:pPr>
            <a:r>
              <a:rPr lang="zh-CN" altLang="en-US" b="1" dirty="0">
                <a:solidFill>
                  <a:srgbClr val="2C3E50"/>
                </a:solidFill>
                <a:latin typeface="-apple-system"/>
              </a:rPr>
              <a:t>建表</a:t>
            </a:r>
            <a:r>
              <a:rPr lang="zh-CN" altLang="en-US" b="1" dirty="0" smtClean="0">
                <a:solidFill>
                  <a:srgbClr val="2C3E50"/>
                </a:solidFill>
                <a:latin typeface="-apple-system"/>
              </a:rPr>
              <a:t>报错</a:t>
            </a:r>
            <a:endParaRPr lang="zh-CN" altLang="en-US" b="1" i="0" dirty="0">
              <a:solidFill>
                <a:srgbClr val="2C3E50"/>
              </a:solidFill>
              <a:effectLst/>
              <a:latin typeface="-apple-system"/>
            </a:endParaRPr>
          </a:p>
        </p:txBody>
      </p:sp>
      <p:sp>
        <p:nvSpPr>
          <p:cNvPr id="3" name="文本框 2"/>
          <p:cNvSpPr txBox="1"/>
          <p:nvPr/>
        </p:nvSpPr>
        <p:spPr>
          <a:xfrm>
            <a:off x="994298" y="1347109"/>
            <a:ext cx="10386875" cy="2215991"/>
          </a:xfrm>
          <a:prstGeom prst="rect">
            <a:avLst/>
          </a:prstGeom>
          <a:noFill/>
        </p:spPr>
        <p:txBody>
          <a:bodyPr wrap="square" rtlCol="0">
            <a:spAutoFit/>
          </a:bodyPr>
          <a:lstStyle/>
          <a:p>
            <a:pPr>
              <a:lnSpc>
                <a:spcPct val="150000"/>
              </a:lnSpc>
            </a:pPr>
            <a:r>
              <a:rPr lang="zh-CN" altLang="en-US" sz="1600" dirty="0" smtClean="0"/>
              <a:t>处理步骤：</a:t>
            </a:r>
            <a:endParaRPr lang="en-US" altLang="zh-CN" sz="1600" dirty="0" smtClean="0"/>
          </a:p>
          <a:p>
            <a:pPr>
              <a:lnSpc>
                <a:spcPct val="150000"/>
              </a:lnSpc>
            </a:pPr>
            <a:r>
              <a:rPr lang="en-US" altLang="zh-CN" sz="1600" dirty="0" smtClean="0"/>
              <a:t>1. </a:t>
            </a:r>
            <a:r>
              <a:rPr lang="zh-CN" altLang="en-US" sz="1600" dirty="0" smtClean="0"/>
              <a:t>查看报错信息排查</a:t>
            </a:r>
            <a:endParaRPr lang="en-US" altLang="zh-CN" sz="1600" dirty="0"/>
          </a:p>
          <a:p>
            <a:pPr>
              <a:lnSpc>
                <a:spcPct val="150000"/>
              </a:lnSpc>
            </a:pPr>
            <a:r>
              <a:rPr lang="en-US" altLang="zh-CN" sz="1400" dirty="0"/>
              <a:t> </a:t>
            </a:r>
            <a:r>
              <a:rPr lang="en-US" altLang="zh-CN" sz="1400" dirty="0" smtClean="0"/>
              <a:t>     </a:t>
            </a:r>
            <a:r>
              <a:rPr lang="zh-CN" altLang="en-US" sz="1400" dirty="0" smtClean="0"/>
              <a:t>如：在</a:t>
            </a:r>
            <a:r>
              <a:rPr lang="en-US" altLang="zh-CN" sz="1400" dirty="0" smtClean="0"/>
              <a:t>web</a:t>
            </a:r>
            <a:r>
              <a:rPr lang="zh-CN" altLang="en-US" sz="1400" dirty="0" smtClean="0"/>
              <a:t>页面上执行</a:t>
            </a:r>
            <a:r>
              <a:rPr lang="en-US" altLang="zh-CN" sz="1400" dirty="0" err="1" smtClean="0"/>
              <a:t>sql</a:t>
            </a:r>
            <a:r>
              <a:rPr lang="zh-CN" altLang="en-US" sz="1400" dirty="0" smtClean="0"/>
              <a:t>时，需先</a:t>
            </a:r>
            <a:r>
              <a:rPr lang="en-US" altLang="zh-CN" sz="1400" dirty="0"/>
              <a:t> </a:t>
            </a:r>
            <a:r>
              <a:rPr lang="en-US" altLang="zh-CN" sz="1400" dirty="0" smtClean="0"/>
              <a:t>use </a:t>
            </a:r>
            <a:r>
              <a:rPr lang="en-US" altLang="zh-CN" sz="1400" dirty="0" err="1" smtClean="0"/>
              <a:t>database_name</a:t>
            </a:r>
            <a:r>
              <a:rPr lang="en-US" altLang="zh-CN" sz="1400" dirty="0" smtClean="0"/>
              <a:t>;</a:t>
            </a:r>
          </a:p>
          <a:p>
            <a:pPr>
              <a:lnSpc>
                <a:spcPct val="150000"/>
              </a:lnSpc>
            </a:pPr>
            <a:r>
              <a:rPr lang="en-US" altLang="zh-CN" sz="1400" dirty="0"/>
              <a:t> </a:t>
            </a:r>
            <a:r>
              <a:rPr lang="en-US" altLang="zh-CN" sz="1400" dirty="0" smtClean="0"/>
              <a:t>             </a:t>
            </a:r>
            <a:r>
              <a:rPr lang="zh-CN" altLang="en-US" sz="1400" dirty="0" smtClean="0"/>
              <a:t>在建表时可只创建部分分区，建表结束后再通过</a:t>
            </a:r>
            <a:r>
              <a:rPr lang="en-US" altLang="zh-CN" sz="1400" dirty="0" smtClean="0"/>
              <a:t>alter</a:t>
            </a:r>
            <a:r>
              <a:rPr lang="zh-CN" altLang="en-US" sz="1400" dirty="0" smtClean="0"/>
              <a:t>语句增加分区，避免分区创建失败导致整个建表失败</a:t>
            </a:r>
            <a:endParaRPr lang="en-US" altLang="zh-CN" sz="1400" dirty="0" smtClean="0"/>
          </a:p>
          <a:p>
            <a:pPr>
              <a:lnSpc>
                <a:spcPct val="150000"/>
              </a:lnSpc>
            </a:pPr>
            <a:r>
              <a:rPr lang="en-US" altLang="zh-CN" sz="1600" dirty="0" smtClean="0"/>
              <a:t>2. </a:t>
            </a:r>
            <a:r>
              <a:rPr lang="zh-CN" altLang="en-US" sz="1600" dirty="0" smtClean="0"/>
              <a:t>若报错提示非用户可解决的问题，联系董念</a:t>
            </a:r>
            <a:r>
              <a:rPr lang="en-US" altLang="zh-CN" sz="1600" dirty="0"/>
              <a:t>(01397454)</a:t>
            </a:r>
            <a:endParaRPr lang="zh-CN" altLang="en-US" sz="1600" dirty="0"/>
          </a:p>
          <a:p>
            <a:pPr>
              <a:lnSpc>
                <a:spcPct val="150000"/>
              </a:lnSpc>
            </a:pPr>
            <a:endParaRPr lang="en-US" altLang="zh-CN" sz="1600" dirty="0" smtClean="0"/>
          </a:p>
        </p:txBody>
      </p:sp>
    </p:spTree>
    <p:extLst>
      <p:ext uri="{BB962C8B-B14F-4D97-AF65-F5344CB8AC3E}">
        <p14:creationId xmlns:p14="http://schemas.microsoft.com/office/powerpoint/2010/main" val="433737379"/>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Key列、Value列…"/>
          <p:cNvSpPr txBox="1"/>
          <p:nvPr/>
        </p:nvSpPr>
        <p:spPr>
          <a:xfrm>
            <a:off x="890643" y="980548"/>
            <a:ext cx="3244542" cy="51706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marL="228600" indent="-228600">
              <a:lnSpc>
                <a:spcPct val="90000"/>
              </a:lnSpc>
              <a:spcBef>
                <a:spcPts val="1000"/>
              </a:spcBef>
              <a:buSzPct val="100000"/>
              <a:buFont typeface="Arial"/>
              <a:buChar char="•"/>
            </a:pPr>
            <a:r>
              <a:rPr sz="1600" dirty="0" err="1"/>
              <a:t>Key列、Value列</a:t>
            </a:r>
            <a:endParaRPr sz="1600" dirty="0"/>
          </a:p>
          <a:p>
            <a:pPr marL="228600" indent="-228600">
              <a:lnSpc>
                <a:spcPct val="90000"/>
              </a:lnSpc>
              <a:spcBef>
                <a:spcPts val="1000"/>
              </a:spcBef>
              <a:buSzPct val="100000"/>
              <a:buFont typeface="Arial"/>
              <a:buChar char="•"/>
            </a:pPr>
            <a:endParaRPr sz="1600" dirty="0"/>
          </a:p>
          <a:p>
            <a:pPr marL="228600" indent="-228600">
              <a:lnSpc>
                <a:spcPct val="90000"/>
              </a:lnSpc>
              <a:spcBef>
                <a:spcPts val="1000"/>
              </a:spcBef>
              <a:buSzPct val="100000"/>
              <a:buFont typeface="Arial"/>
              <a:buChar char="•"/>
            </a:pPr>
            <a:r>
              <a:rPr sz="1600" dirty="0" err="1"/>
              <a:t>Key</a:t>
            </a:r>
            <a:r>
              <a:rPr sz="1600" dirty="0" err="1" smtClean="0"/>
              <a:t>列全局有序</a:t>
            </a:r>
            <a:endParaRPr lang="en-US" sz="1600" dirty="0" smtClean="0"/>
          </a:p>
          <a:p>
            <a:pPr marL="228600" indent="-228600">
              <a:lnSpc>
                <a:spcPct val="90000"/>
              </a:lnSpc>
              <a:spcBef>
                <a:spcPts val="1000"/>
              </a:spcBef>
              <a:buSzPct val="100000"/>
              <a:buFont typeface="Arial"/>
              <a:buChar char="•"/>
            </a:pPr>
            <a:endParaRPr lang="en-US" sz="1600" dirty="0" smtClean="0"/>
          </a:p>
          <a:p>
            <a:pPr marL="228600" indent="-228600">
              <a:lnSpc>
                <a:spcPct val="90000"/>
              </a:lnSpc>
              <a:spcBef>
                <a:spcPts val="1000"/>
              </a:spcBef>
              <a:buSzPct val="100000"/>
              <a:buFont typeface="Arial"/>
              <a:buChar char="•"/>
            </a:pPr>
            <a:r>
              <a:rPr lang="zh-CN" altLang="en-US" sz="1600" dirty="0"/>
              <a:t>前缀索引</a:t>
            </a:r>
            <a:endParaRPr sz="1600" dirty="0"/>
          </a:p>
          <a:p>
            <a:pPr marL="228600" indent="-228600">
              <a:lnSpc>
                <a:spcPct val="90000"/>
              </a:lnSpc>
              <a:spcBef>
                <a:spcPts val="1000"/>
              </a:spcBef>
              <a:buSzPct val="100000"/>
              <a:buFont typeface="Arial"/>
              <a:buChar char="•"/>
            </a:pPr>
            <a:endParaRPr sz="1600" dirty="0"/>
          </a:p>
          <a:p>
            <a:pPr marL="228600" indent="-228600">
              <a:lnSpc>
                <a:spcPct val="90000"/>
              </a:lnSpc>
              <a:spcBef>
                <a:spcPts val="1000"/>
              </a:spcBef>
              <a:buSzPct val="100000"/>
              <a:buFont typeface="Arial"/>
              <a:buChar char="•"/>
            </a:pPr>
            <a:r>
              <a:rPr sz="1600" dirty="0" err="1"/>
              <a:t>明细模型</a:t>
            </a:r>
            <a:endParaRPr sz="1600" dirty="0"/>
          </a:p>
          <a:p>
            <a:pPr marL="228600" indent="-228600">
              <a:lnSpc>
                <a:spcPct val="90000"/>
              </a:lnSpc>
              <a:spcBef>
                <a:spcPts val="1000"/>
              </a:spcBef>
              <a:buSzPct val="100000"/>
              <a:buFont typeface="Arial"/>
              <a:buChar char="•"/>
            </a:pPr>
            <a:endParaRPr sz="1600" dirty="0"/>
          </a:p>
          <a:p>
            <a:pPr marL="228600" indent="-228600">
              <a:lnSpc>
                <a:spcPct val="90000"/>
              </a:lnSpc>
              <a:spcBef>
                <a:spcPts val="1000"/>
              </a:spcBef>
              <a:buSzPct val="100000"/>
              <a:buFont typeface="Arial"/>
              <a:buChar char="•"/>
            </a:pPr>
            <a:r>
              <a:rPr sz="1600" dirty="0" err="1"/>
              <a:t>聚合模型</a:t>
            </a:r>
            <a:endParaRPr sz="1600" dirty="0"/>
          </a:p>
          <a:p>
            <a:pPr marL="228600" indent="-228600">
              <a:lnSpc>
                <a:spcPct val="90000"/>
              </a:lnSpc>
              <a:spcBef>
                <a:spcPts val="1000"/>
              </a:spcBef>
              <a:buSzPct val="100000"/>
              <a:buFont typeface="Arial"/>
              <a:buChar char="•"/>
            </a:pPr>
            <a:endParaRPr sz="1600" dirty="0"/>
          </a:p>
          <a:p>
            <a:pPr marL="228600" indent="-228600">
              <a:lnSpc>
                <a:spcPct val="90000"/>
              </a:lnSpc>
              <a:spcBef>
                <a:spcPts val="1000"/>
              </a:spcBef>
              <a:buSzPct val="100000"/>
              <a:buFont typeface="Arial"/>
              <a:buChar char="•"/>
            </a:pPr>
            <a:r>
              <a:rPr sz="1600" dirty="0" err="1"/>
              <a:t>更新模型</a:t>
            </a:r>
            <a:endParaRPr sz="1600" dirty="0"/>
          </a:p>
          <a:p>
            <a:pPr lvl="1" indent="-228600">
              <a:lnSpc>
                <a:spcPct val="90000"/>
              </a:lnSpc>
              <a:spcBef>
                <a:spcPts val="1000"/>
              </a:spcBef>
              <a:buSzPct val="100000"/>
              <a:buFont typeface="Arial"/>
              <a:buChar char="•"/>
              <a:defRPr sz="3200"/>
            </a:pPr>
            <a:r>
              <a:rPr sz="1600" dirty="0"/>
              <a:t>Merge On Read</a:t>
            </a:r>
          </a:p>
          <a:p>
            <a:pPr marL="228600" indent="-228600">
              <a:lnSpc>
                <a:spcPct val="90000"/>
              </a:lnSpc>
              <a:spcBef>
                <a:spcPts val="1000"/>
              </a:spcBef>
              <a:buSzPct val="100000"/>
              <a:buFont typeface="Arial"/>
              <a:buChar char="•"/>
            </a:pPr>
            <a:endParaRPr sz="1600" dirty="0"/>
          </a:p>
          <a:p>
            <a:pPr marL="228600" indent="-228600">
              <a:lnSpc>
                <a:spcPct val="90000"/>
              </a:lnSpc>
              <a:spcBef>
                <a:spcPts val="1000"/>
              </a:spcBef>
              <a:buSzPct val="100000"/>
              <a:buFont typeface="Arial"/>
              <a:buChar char="•"/>
            </a:pPr>
            <a:r>
              <a:rPr lang="zh-CN" altLang="en-US" sz="1600" dirty="0" smtClean="0"/>
              <a:t>主键</a:t>
            </a:r>
            <a:r>
              <a:rPr sz="1600" dirty="0" err="1" smtClean="0"/>
              <a:t>模型</a:t>
            </a:r>
            <a:r>
              <a:rPr lang="en-US" sz="1600" dirty="0" smtClean="0"/>
              <a:t>(1.19</a:t>
            </a:r>
            <a:r>
              <a:rPr lang="zh-CN" altLang="en-US" sz="1600" dirty="0" smtClean="0"/>
              <a:t>版本</a:t>
            </a:r>
            <a:r>
              <a:rPr lang="en-US" sz="1600" dirty="0" smtClean="0"/>
              <a:t>)</a:t>
            </a:r>
            <a:endParaRPr sz="1600" dirty="0"/>
          </a:p>
          <a:p>
            <a:pPr lvl="1" indent="-228600">
              <a:lnSpc>
                <a:spcPct val="90000"/>
              </a:lnSpc>
              <a:spcBef>
                <a:spcPts val="1000"/>
              </a:spcBef>
              <a:buSzPct val="100000"/>
              <a:buFont typeface="Arial"/>
              <a:buChar char="•"/>
              <a:defRPr sz="3200"/>
            </a:pPr>
            <a:r>
              <a:rPr sz="1600" dirty="0"/>
              <a:t>Copy On </a:t>
            </a:r>
            <a:r>
              <a:rPr sz="1600" dirty="0" smtClean="0"/>
              <a:t>Write</a:t>
            </a:r>
            <a:endParaRPr lang="en-US" sz="1600" dirty="0"/>
          </a:p>
        </p:txBody>
      </p:sp>
      <p:pic>
        <p:nvPicPr>
          <p:cNvPr id="696" name="Image" descr="Image"/>
          <p:cNvPicPr>
            <a:picLocks noChangeAspect="1"/>
          </p:cNvPicPr>
          <p:nvPr/>
        </p:nvPicPr>
        <p:blipFill>
          <a:blip r:embed="rId2">
            <a:extLst/>
          </a:blip>
          <a:stretch>
            <a:fillRect/>
          </a:stretch>
        </p:blipFill>
        <p:spPr>
          <a:xfrm>
            <a:off x="3953218" y="3798367"/>
            <a:ext cx="3457002" cy="1107377"/>
          </a:xfrm>
          <a:prstGeom prst="rect">
            <a:avLst/>
          </a:prstGeom>
          <a:ln w="12700">
            <a:miter lim="400000"/>
          </a:ln>
        </p:spPr>
      </p:pic>
      <p:pic>
        <p:nvPicPr>
          <p:cNvPr id="697" name="Image" descr="Image"/>
          <p:cNvPicPr>
            <a:picLocks noChangeAspect="1"/>
          </p:cNvPicPr>
          <p:nvPr/>
        </p:nvPicPr>
        <p:blipFill>
          <a:blip r:embed="rId3">
            <a:extLst/>
          </a:blip>
          <a:stretch>
            <a:fillRect/>
          </a:stretch>
        </p:blipFill>
        <p:spPr>
          <a:xfrm>
            <a:off x="8052732" y="3874276"/>
            <a:ext cx="3457002" cy="896260"/>
          </a:xfrm>
          <a:prstGeom prst="rect">
            <a:avLst/>
          </a:prstGeom>
          <a:ln w="12700">
            <a:miter lim="400000"/>
          </a:ln>
        </p:spPr>
      </p:pic>
      <p:sp>
        <p:nvSpPr>
          <p:cNvPr id="698" name="明细模型 VS 聚合模型"/>
          <p:cNvSpPr txBox="1"/>
          <p:nvPr/>
        </p:nvSpPr>
        <p:spPr>
          <a:xfrm>
            <a:off x="6946155" y="2601850"/>
            <a:ext cx="1240724" cy="153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a:lvl1pPr>
          </a:lstStyle>
          <a:p>
            <a:r>
              <a:rPr sz="1000"/>
              <a:t>明细模型 VS 聚合模型</a:t>
            </a:r>
          </a:p>
        </p:txBody>
      </p:sp>
      <p:sp>
        <p:nvSpPr>
          <p:cNvPr id="699" name="明细模型 VS 更新模型"/>
          <p:cNvSpPr txBox="1"/>
          <p:nvPr/>
        </p:nvSpPr>
        <p:spPr>
          <a:xfrm>
            <a:off x="6946155" y="5105366"/>
            <a:ext cx="1240724" cy="153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2000"/>
            </a:lvl1pPr>
          </a:lstStyle>
          <a:p>
            <a:r>
              <a:rPr sz="1000"/>
              <a:t>明细模型 VS 更新模型</a:t>
            </a:r>
          </a:p>
        </p:txBody>
      </p:sp>
      <p:pic>
        <p:nvPicPr>
          <p:cNvPr id="700" name="Image" descr="Image"/>
          <p:cNvPicPr>
            <a:picLocks noChangeAspect="1"/>
          </p:cNvPicPr>
          <p:nvPr/>
        </p:nvPicPr>
        <p:blipFill>
          <a:blip r:embed="rId4">
            <a:extLst/>
          </a:blip>
          <a:stretch>
            <a:fillRect/>
          </a:stretch>
        </p:blipFill>
        <p:spPr>
          <a:xfrm>
            <a:off x="3857672" y="1555614"/>
            <a:ext cx="3648095" cy="987752"/>
          </a:xfrm>
          <a:prstGeom prst="rect">
            <a:avLst/>
          </a:prstGeom>
          <a:ln w="12700">
            <a:miter lim="400000"/>
          </a:ln>
        </p:spPr>
      </p:pic>
      <p:pic>
        <p:nvPicPr>
          <p:cNvPr id="701" name="Image" descr="Image"/>
          <p:cNvPicPr>
            <a:picLocks noChangeAspect="1"/>
          </p:cNvPicPr>
          <p:nvPr/>
        </p:nvPicPr>
        <p:blipFill>
          <a:blip r:embed="rId5">
            <a:extLst/>
          </a:blip>
          <a:stretch>
            <a:fillRect/>
          </a:stretch>
        </p:blipFill>
        <p:spPr>
          <a:xfrm>
            <a:off x="7957186" y="1588543"/>
            <a:ext cx="3648095" cy="724351"/>
          </a:xfrm>
          <a:prstGeom prst="rect">
            <a:avLst/>
          </a:prstGeom>
          <a:ln w="12700">
            <a:miter lim="400000"/>
          </a:ln>
        </p:spPr>
      </p:pic>
      <p:sp>
        <p:nvSpPr>
          <p:cNvPr id="2" name="标题 1"/>
          <p:cNvSpPr>
            <a:spLocks noGrp="1"/>
          </p:cNvSpPr>
          <p:nvPr>
            <p:ph type="title"/>
          </p:nvPr>
        </p:nvSpPr>
        <p:spPr/>
        <p:txBody>
          <a:bodyPr/>
          <a:lstStyle/>
          <a:p>
            <a:r>
              <a:rPr lang="en-US" altLang="zh-CN" dirty="0" smtClean="0"/>
              <a:t>1</a:t>
            </a:r>
            <a:r>
              <a:rPr lang="zh-CN" altLang="en-US" dirty="0" smtClean="0"/>
              <a:t>、建表 </a:t>
            </a:r>
            <a:r>
              <a:rPr lang="en-US" altLang="zh-CN" dirty="0" smtClean="0"/>
              <a:t>– </a:t>
            </a:r>
            <a:r>
              <a:rPr lang="zh-CN" altLang="en-US" dirty="0" smtClean="0"/>
              <a:t>数据模型</a:t>
            </a:r>
            <a:endParaRPr lang="zh-CN" altLang="en-US" dirty="0"/>
          </a:p>
        </p:txBody>
      </p:sp>
    </p:spTree>
    <p:extLst>
      <p:ext uri="{BB962C8B-B14F-4D97-AF65-F5344CB8AC3E}">
        <p14:creationId xmlns:p14="http://schemas.microsoft.com/office/powerpoint/2010/main" val="525735155"/>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a:t>
            </a:r>
            <a:r>
              <a:rPr lang="zh-CN" altLang="en-US" dirty="0" smtClean="0"/>
              <a:t>、</a:t>
            </a:r>
            <a:r>
              <a:rPr lang="zh-CN" altLang="en-US" dirty="0"/>
              <a:t>建</a:t>
            </a:r>
            <a:r>
              <a:rPr lang="zh-CN" altLang="en-US" dirty="0" smtClean="0"/>
              <a:t>表</a:t>
            </a:r>
            <a:r>
              <a:rPr lang="en-US" altLang="zh-CN" dirty="0" smtClean="0"/>
              <a:t>-</a:t>
            </a:r>
            <a:r>
              <a:rPr lang="zh-CN" altLang="en-US" dirty="0" smtClean="0"/>
              <a:t>明细</a:t>
            </a:r>
            <a:r>
              <a:rPr lang="en-US" altLang="zh-CN" dirty="0" smtClean="0"/>
              <a:t>(</a:t>
            </a:r>
            <a:r>
              <a:rPr lang="en-US" altLang="zh-CN" dirty="0"/>
              <a:t>D</a:t>
            </a:r>
            <a:r>
              <a:rPr lang="en-US" altLang="zh-CN" dirty="0" smtClean="0"/>
              <a:t>uplicate </a:t>
            </a:r>
            <a:r>
              <a:rPr lang="en-US" altLang="zh-CN" dirty="0"/>
              <a:t>K</a:t>
            </a:r>
            <a:r>
              <a:rPr lang="en-US" altLang="zh-CN" dirty="0" smtClean="0"/>
              <a:t>ey)</a:t>
            </a:r>
            <a:r>
              <a:rPr lang="zh-CN" altLang="en-US" dirty="0" smtClean="0"/>
              <a:t>模型</a:t>
            </a:r>
            <a:endParaRPr lang="zh-CN" altLang="en-US" dirty="0"/>
          </a:p>
        </p:txBody>
      </p:sp>
      <p:sp>
        <p:nvSpPr>
          <p:cNvPr id="12" name="文本框 11"/>
          <p:cNvSpPr txBox="1"/>
          <p:nvPr/>
        </p:nvSpPr>
        <p:spPr>
          <a:xfrm>
            <a:off x="798674" y="2079260"/>
            <a:ext cx="4843174" cy="3093154"/>
          </a:xfrm>
          <a:prstGeom prst="rect">
            <a:avLst/>
          </a:prstGeom>
          <a:noFill/>
        </p:spPr>
        <p:txBody>
          <a:bodyPr wrap="square" rtlCol="0">
            <a:spAutoFit/>
          </a:bodyPr>
          <a:lstStyle/>
          <a:p>
            <a:pPr>
              <a:lnSpc>
                <a:spcPct val="150000"/>
              </a:lnSpc>
              <a:buSzPct val="100000"/>
              <a:defRPr sz="2400">
                <a:solidFill>
                  <a:srgbClr val="53585F"/>
                </a:solidFill>
                <a:latin typeface="+mj-lt"/>
                <a:ea typeface="+mj-ea"/>
                <a:cs typeface="+mj-cs"/>
                <a:sym typeface="Helvetica"/>
              </a:defRPr>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sym typeface="Helvetica"/>
              </a:rPr>
              <a:t>明细模型为</a:t>
            </a:r>
            <a:r>
              <a:rPr lang="en-US" altLang="zh-CN" sz="1600" dirty="0" err="1">
                <a:solidFill>
                  <a:schemeClr val="tx1">
                    <a:lumMod val="95000"/>
                    <a:lumOff val="5000"/>
                  </a:schemeClr>
                </a:solidFill>
                <a:latin typeface="微软雅黑" panose="020B0503020204020204" pitchFamily="34" charset="-122"/>
                <a:ea typeface="微软雅黑" panose="020B0503020204020204" pitchFamily="34" charset="-122"/>
                <a:sym typeface="Helvetica"/>
              </a:rPr>
              <a:t>StarRocks</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sym typeface="Helvetica"/>
              </a:rPr>
              <a:t>的默认数据模型</a:t>
            </a:r>
            <a:endPar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buSzPct val="100000"/>
              <a:defRPr sz="2400">
                <a:solidFill>
                  <a:srgbClr val="53585F"/>
                </a:solidFill>
                <a:latin typeface="+mj-lt"/>
                <a:ea typeface="+mj-ea"/>
                <a:cs typeface="+mj-cs"/>
                <a:sym typeface="Helvetica"/>
              </a:defRPr>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适用</a:t>
            </a:r>
            <a:r>
              <a:rPr lang="zh-CN" altLang="en-US" sz="1600" dirty="0" smtClean="0">
                <a:solidFill>
                  <a:schemeClr val="tx1">
                    <a:lumMod val="95000"/>
                    <a:lumOff val="5000"/>
                  </a:schemeClr>
                </a:solidFill>
                <a:latin typeface="微软雅黑" panose="020B0503020204020204" pitchFamily="34" charset="-122"/>
                <a:ea typeface="微软雅黑" panose="020B0503020204020204" pitchFamily="34" charset="-122"/>
              </a:rPr>
              <a:t>场景：</a:t>
            </a:r>
            <a:endParaRPr lang="en-US" altLang="zh-CN" sz="16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buSzPct val="100000"/>
              <a:defRPr sz="2400">
                <a:solidFill>
                  <a:srgbClr val="53585F"/>
                </a:solidFill>
                <a:latin typeface="+mj-lt"/>
                <a:ea typeface="+mj-ea"/>
                <a:cs typeface="+mj-cs"/>
                <a:sym typeface="Helvetica"/>
              </a:defRPr>
            </a:pPr>
            <a:r>
              <a:rPr lang="zh-CN" altLang="en-US" sz="1400" b="0" i="0" dirty="0" smtClean="0">
                <a:solidFill>
                  <a:schemeClr val="tx1">
                    <a:lumMod val="95000"/>
                    <a:lumOff val="5000"/>
                  </a:schemeClr>
                </a:solidFill>
                <a:effectLst/>
                <a:latin typeface="微软雅黑" panose="020B0503020204020204" pitchFamily="34" charset="-122"/>
                <a:ea typeface="微软雅黑" panose="020B0503020204020204" pitchFamily="34" charset="-122"/>
              </a:rPr>
              <a:t>       需</a:t>
            </a:r>
            <a:r>
              <a:rPr lang="zh-CN" altLang="en-US" sz="1400" b="0" i="0" dirty="0" smtClean="0">
                <a:solidFill>
                  <a:srgbClr val="FF0000"/>
                </a:solidFill>
                <a:effectLst/>
                <a:latin typeface="微软雅黑" panose="020B0503020204020204" pitchFamily="34" charset="-122"/>
                <a:ea typeface="微软雅黑" panose="020B0503020204020204" pitchFamily="34" charset="-122"/>
              </a:rPr>
              <a:t>保留原始</a:t>
            </a:r>
            <a:r>
              <a:rPr lang="zh-CN" altLang="en-US" sz="1400" b="0" i="0" dirty="0" smtClean="0">
                <a:solidFill>
                  <a:schemeClr val="tx1">
                    <a:lumMod val="95000"/>
                    <a:lumOff val="5000"/>
                  </a:schemeClr>
                </a:solidFill>
                <a:effectLst/>
                <a:latin typeface="微软雅黑" panose="020B0503020204020204" pitchFamily="34" charset="-122"/>
                <a:ea typeface="微软雅黑" panose="020B0503020204020204" pitchFamily="34" charset="-122"/>
              </a:rPr>
              <a:t>数据</a:t>
            </a:r>
            <a:r>
              <a:rPr lang="en-US" altLang="zh-CN" sz="1400" b="0" i="0" dirty="0" smtClean="0">
                <a:solidFill>
                  <a:schemeClr val="tx1">
                    <a:lumMod val="95000"/>
                    <a:lumOff val="5000"/>
                  </a:schemeClr>
                </a:solidFill>
                <a:effectLst/>
                <a:latin typeface="微软雅黑" panose="020B0503020204020204" pitchFamily="34" charset="-122"/>
                <a:ea typeface="微软雅黑" panose="020B0503020204020204" pitchFamily="34" charset="-122"/>
              </a:rPr>
              <a:t>(</a:t>
            </a:r>
            <a:r>
              <a:rPr lang="zh-CN" altLang="en-US" sz="1400" b="0" i="0" dirty="0" smtClean="0">
                <a:solidFill>
                  <a:schemeClr val="tx1">
                    <a:lumMod val="95000"/>
                    <a:lumOff val="5000"/>
                  </a:schemeClr>
                </a:solidFill>
                <a:effectLst/>
                <a:latin typeface="微软雅黑" panose="020B0503020204020204" pitchFamily="34" charset="-122"/>
                <a:ea typeface="微软雅黑" panose="020B0503020204020204" pitchFamily="34" charset="-122"/>
              </a:rPr>
              <a:t>如</a:t>
            </a:r>
            <a:r>
              <a:rPr lang="zh-CN" altLang="en-US" sz="1400" b="0" i="0" dirty="0">
                <a:solidFill>
                  <a:schemeClr val="tx1">
                    <a:lumMod val="95000"/>
                    <a:lumOff val="5000"/>
                  </a:schemeClr>
                </a:solidFill>
                <a:effectLst/>
                <a:latin typeface="微软雅黑" panose="020B0503020204020204" pitchFamily="34" charset="-122"/>
                <a:ea typeface="微软雅黑" panose="020B0503020204020204" pitchFamily="34" charset="-122"/>
              </a:rPr>
              <a:t>原始日志</a:t>
            </a:r>
            <a:r>
              <a:rPr lang="en-US" altLang="zh-CN" sz="1400" b="0" i="0" dirty="0">
                <a:solidFill>
                  <a:schemeClr val="tx1">
                    <a:lumMod val="95000"/>
                    <a:lumOff val="5000"/>
                  </a:schemeClr>
                </a:solidFill>
                <a:effectLst/>
                <a:latin typeface="微软雅黑" panose="020B0503020204020204" pitchFamily="34" charset="-122"/>
                <a:ea typeface="微软雅黑" panose="020B0503020204020204" pitchFamily="34" charset="-122"/>
              </a:rPr>
              <a:t>,</a:t>
            </a:r>
            <a:r>
              <a:rPr lang="zh-CN" altLang="en-US" sz="1400" b="0" i="0" dirty="0">
                <a:solidFill>
                  <a:schemeClr val="tx1">
                    <a:lumMod val="95000"/>
                    <a:lumOff val="5000"/>
                  </a:schemeClr>
                </a:solidFill>
                <a:effectLst/>
                <a:latin typeface="微软雅黑" panose="020B0503020204020204" pitchFamily="34" charset="-122"/>
                <a:ea typeface="微软雅黑" panose="020B0503020204020204" pitchFamily="34" charset="-122"/>
              </a:rPr>
              <a:t>原始操作记录</a:t>
            </a:r>
            <a:r>
              <a:rPr lang="zh-CN" altLang="en-US" sz="1400" b="0" i="0" dirty="0" smtClean="0">
                <a:solidFill>
                  <a:schemeClr val="tx1">
                    <a:lumMod val="95000"/>
                    <a:lumOff val="5000"/>
                  </a:schemeClr>
                </a:solidFill>
                <a:effectLst/>
                <a:latin typeface="微软雅黑" panose="020B0503020204020204" pitchFamily="34" charset="-122"/>
                <a:ea typeface="微软雅黑" panose="020B0503020204020204" pitchFamily="34" charset="-122"/>
              </a:rPr>
              <a:t>等）来</a:t>
            </a:r>
            <a:r>
              <a:rPr lang="zh-CN" altLang="en-US" sz="1400" b="0" i="0" dirty="0">
                <a:solidFill>
                  <a:schemeClr val="tx1">
                    <a:lumMod val="95000"/>
                    <a:lumOff val="5000"/>
                  </a:schemeClr>
                </a:solidFill>
                <a:effectLst/>
                <a:latin typeface="微软雅黑" panose="020B0503020204020204" pitchFamily="34" charset="-122"/>
                <a:ea typeface="微软雅黑" panose="020B0503020204020204" pitchFamily="34" charset="-122"/>
              </a:rPr>
              <a:t>进行分析</a:t>
            </a:r>
            <a:r>
              <a:rPr lang="en-US" altLang="zh-CN" sz="1400" b="0" i="0" dirty="0">
                <a:solidFill>
                  <a:schemeClr val="tx1">
                    <a:lumMod val="95000"/>
                    <a:lumOff val="5000"/>
                  </a:schemeClr>
                </a:solidFill>
                <a:effectLst/>
                <a:latin typeface="微软雅黑" panose="020B0503020204020204" pitchFamily="34" charset="-122"/>
                <a:ea typeface="微软雅黑" panose="020B0503020204020204" pitchFamily="34" charset="-122"/>
              </a:rPr>
              <a:t>;</a:t>
            </a:r>
            <a:endParaRPr lang="zh-CN" altLang="en-US" sz="1400" b="0" i="0" dirty="0">
              <a:solidFill>
                <a:schemeClr val="tx1">
                  <a:lumMod val="95000"/>
                  <a:lumOff val="5000"/>
                </a:schemeClr>
              </a:solidFill>
              <a:effectLst/>
              <a:latin typeface="微软雅黑" panose="020B0503020204020204" pitchFamily="34" charset="-122"/>
              <a:ea typeface="微软雅黑" panose="020B0503020204020204" pitchFamily="34" charset="-122"/>
            </a:endParaRPr>
          </a:p>
          <a:p>
            <a:pPr algn="l">
              <a:lnSpc>
                <a:spcPct val="150000"/>
              </a:lnSpc>
            </a:pPr>
            <a:r>
              <a:rPr lang="zh-CN" altLang="en-US" sz="1400" b="0" i="0" dirty="0">
                <a:solidFill>
                  <a:schemeClr val="tx1">
                    <a:lumMod val="95000"/>
                    <a:lumOff val="5000"/>
                  </a:schemeClr>
                </a:solidFill>
                <a:effectLst/>
                <a:latin typeface="微软雅黑" panose="020B0503020204020204" pitchFamily="34" charset="-122"/>
                <a:ea typeface="微软雅黑" panose="020B0503020204020204" pitchFamily="34" charset="-122"/>
              </a:rPr>
              <a:t>       查询方式灵活</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400" b="0" i="0" dirty="0">
                <a:solidFill>
                  <a:schemeClr val="tx1">
                    <a:lumMod val="95000"/>
                    <a:lumOff val="5000"/>
                  </a:schemeClr>
                </a:solidFill>
                <a:effectLst/>
                <a:latin typeface="微软雅黑" panose="020B0503020204020204" pitchFamily="34" charset="-122"/>
                <a:ea typeface="微软雅黑" panose="020B0503020204020204" pitchFamily="34" charset="-122"/>
              </a:rPr>
              <a:t>不局限于预先定义的分析方式</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400" b="0" i="0" dirty="0">
                <a:solidFill>
                  <a:schemeClr val="tx1">
                    <a:lumMod val="95000"/>
                    <a:lumOff val="5000"/>
                  </a:schemeClr>
                </a:solidFill>
                <a:effectLst/>
                <a:latin typeface="微软雅黑" panose="020B0503020204020204" pitchFamily="34" charset="-122"/>
                <a:ea typeface="微软雅黑" panose="020B0503020204020204" pitchFamily="34" charset="-122"/>
              </a:rPr>
              <a:t>传统的预聚合方式难以命中</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sz="1400" b="0" i="0" dirty="0">
              <a:solidFill>
                <a:schemeClr val="tx1">
                  <a:lumMod val="95000"/>
                  <a:lumOff val="5000"/>
                </a:schemeClr>
              </a:solidFill>
              <a:effectLst/>
              <a:latin typeface="微软雅黑" panose="020B0503020204020204" pitchFamily="34" charset="-122"/>
              <a:ea typeface="微软雅黑" panose="020B0503020204020204" pitchFamily="34" charset="-122"/>
            </a:endParaRPr>
          </a:p>
          <a:p>
            <a:pPr algn="l">
              <a:lnSpc>
                <a:spcPct val="150000"/>
              </a:lnSpc>
            </a:pPr>
            <a:r>
              <a:rPr lang="zh-CN" altLang="en-US" sz="1400" b="0" i="0" dirty="0">
                <a:solidFill>
                  <a:schemeClr val="tx1">
                    <a:lumMod val="95000"/>
                    <a:lumOff val="5000"/>
                  </a:schemeClr>
                </a:solidFill>
                <a:effectLst/>
                <a:latin typeface="微软雅黑" panose="020B0503020204020204" pitchFamily="34" charset="-122"/>
                <a:ea typeface="微软雅黑" panose="020B0503020204020204" pitchFamily="34" charset="-122"/>
              </a:rPr>
              <a:t>       数据</a:t>
            </a:r>
            <a:r>
              <a:rPr lang="zh-CN" altLang="en-US" sz="1400" i="0" dirty="0">
                <a:solidFill>
                  <a:srgbClr val="FF0000"/>
                </a:solidFill>
                <a:effectLst/>
                <a:latin typeface="微软雅黑" panose="020B0503020204020204" pitchFamily="34" charset="-122"/>
                <a:ea typeface="微软雅黑" panose="020B0503020204020204" pitchFamily="34" charset="-122"/>
              </a:rPr>
              <a:t>更新不频繁</a:t>
            </a:r>
            <a:r>
              <a:rPr lang="en-US" altLang="zh-CN" sz="1400" b="0" i="0" dirty="0">
                <a:solidFill>
                  <a:schemeClr val="tx1">
                    <a:lumMod val="95000"/>
                    <a:lumOff val="5000"/>
                  </a:schemeClr>
                </a:solidFill>
                <a:effectLst/>
                <a:latin typeface="微软雅黑" panose="020B0503020204020204" pitchFamily="34" charset="-122"/>
                <a:ea typeface="微软雅黑" panose="020B0503020204020204" pitchFamily="34" charset="-122"/>
              </a:rPr>
              <a:t>,</a:t>
            </a:r>
            <a:r>
              <a:rPr lang="zh-CN" altLang="en-US" sz="1400" b="0" i="0" dirty="0">
                <a:solidFill>
                  <a:schemeClr val="tx1">
                    <a:lumMod val="95000"/>
                    <a:lumOff val="5000"/>
                  </a:schemeClr>
                </a:solidFill>
                <a:effectLst/>
                <a:latin typeface="微软雅黑" panose="020B0503020204020204" pitchFamily="34" charset="-122"/>
                <a:ea typeface="微软雅黑" panose="020B0503020204020204" pitchFamily="34" charset="-122"/>
              </a:rPr>
              <a:t>导入数据的来源一般为日志数据或者是时序数据</a:t>
            </a:r>
            <a:r>
              <a:rPr lang="en-US" altLang="zh-CN" sz="1400" b="0" i="0" dirty="0">
                <a:solidFill>
                  <a:schemeClr val="tx1">
                    <a:lumMod val="95000"/>
                    <a:lumOff val="5000"/>
                  </a:schemeClr>
                </a:solidFill>
                <a:effectLst/>
                <a:latin typeface="微软雅黑" panose="020B0503020204020204" pitchFamily="34" charset="-122"/>
                <a:ea typeface="微软雅黑" panose="020B0503020204020204" pitchFamily="34" charset="-122"/>
              </a:rPr>
              <a:t>,</a:t>
            </a:r>
            <a:r>
              <a:rPr lang="zh-CN" altLang="en-US" sz="1400" b="0" i="0" dirty="0">
                <a:solidFill>
                  <a:schemeClr val="tx1">
                    <a:lumMod val="95000"/>
                    <a:lumOff val="5000"/>
                  </a:schemeClr>
                </a:solidFill>
                <a:effectLst/>
                <a:latin typeface="微软雅黑" panose="020B0503020204020204" pitchFamily="34" charset="-122"/>
                <a:ea typeface="微软雅黑" panose="020B0503020204020204" pitchFamily="34" charset="-122"/>
              </a:rPr>
              <a:t>以</a:t>
            </a:r>
            <a:r>
              <a:rPr lang="zh-CN" altLang="en-US" sz="1400" b="0" i="0" dirty="0">
                <a:solidFill>
                  <a:srgbClr val="FF0000"/>
                </a:solidFill>
                <a:effectLst/>
                <a:latin typeface="微软雅黑" panose="020B0503020204020204" pitchFamily="34" charset="-122"/>
                <a:ea typeface="微软雅黑" panose="020B0503020204020204" pitchFamily="34" charset="-122"/>
              </a:rPr>
              <a:t>追加写</a:t>
            </a:r>
            <a:r>
              <a:rPr lang="zh-CN" altLang="en-US" sz="1400" b="0" i="0" dirty="0">
                <a:solidFill>
                  <a:schemeClr val="tx1">
                    <a:lumMod val="95000"/>
                    <a:lumOff val="5000"/>
                  </a:schemeClr>
                </a:solidFill>
                <a:effectLst/>
                <a:latin typeface="微软雅黑" panose="020B0503020204020204" pitchFamily="34" charset="-122"/>
                <a:ea typeface="微软雅黑" panose="020B0503020204020204" pitchFamily="34" charset="-122"/>
              </a:rPr>
              <a:t>为主要特点</a:t>
            </a:r>
            <a:r>
              <a:rPr lang="en-US" altLang="zh-CN" sz="1400" b="0" i="0" dirty="0">
                <a:solidFill>
                  <a:schemeClr val="tx1">
                    <a:lumMod val="95000"/>
                    <a:lumOff val="5000"/>
                  </a:schemeClr>
                </a:solidFill>
                <a:effectLst/>
                <a:latin typeface="微软雅黑" panose="020B0503020204020204" pitchFamily="34" charset="-122"/>
                <a:ea typeface="微软雅黑" panose="020B0503020204020204" pitchFamily="34" charset="-122"/>
              </a:rPr>
              <a:t>,</a:t>
            </a:r>
            <a:r>
              <a:rPr lang="zh-CN" altLang="en-US" sz="1400" b="0" i="0" dirty="0">
                <a:solidFill>
                  <a:schemeClr val="tx1">
                    <a:lumMod val="95000"/>
                    <a:lumOff val="5000"/>
                  </a:schemeClr>
                </a:solidFill>
                <a:effectLst/>
                <a:latin typeface="微软雅黑" panose="020B0503020204020204" pitchFamily="34" charset="-122"/>
                <a:ea typeface="微软雅黑" panose="020B0503020204020204" pitchFamily="34" charset="-122"/>
              </a:rPr>
              <a:t>数据产生后就不会发生太</a:t>
            </a:r>
            <a:r>
              <a:rPr lang="zh-CN" altLang="en-US" sz="1400" b="0" i="0" dirty="0" smtClean="0">
                <a:solidFill>
                  <a:schemeClr val="tx1">
                    <a:lumMod val="95000"/>
                    <a:lumOff val="5000"/>
                  </a:schemeClr>
                </a:solidFill>
                <a:effectLst/>
                <a:latin typeface="微软雅黑" panose="020B0503020204020204" pitchFamily="34" charset="-122"/>
                <a:ea typeface="微软雅黑" panose="020B0503020204020204" pitchFamily="34" charset="-122"/>
              </a:rPr>
              <a:t>多变化</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a:t>
            </a:r>
            <a:endParaRPr lang="zh-CN" altLang="en-US" sz="1400" b="0" i="0" dirty="0">
              <a:solidFill>
                <a:schemeClr val="tx1">
                  <a:lumMod val="95000"/>
                  <a:lumOff val="5000"/>
                </a:schemeClr>
              </a:solidFill>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5829704" y="1385776"/>
            <a:ext cx="5972411" cy="3785652"/>
          </a:xfrm>
          <a:prstGeom prst="rect">
            <a:avLst/>
          </a:prstGeom>
          <a:noFill/>
        </p:spPr>
        <p:txBody>
          <a:bodyPr wrap="square" rtlCol="0">
            <a:spAutoFit/>
          </a:bodyPr>
          <a:lstStyle/>
          <a:p>
            <a:pPr>
              <a:lnSpc>
                <a:spcPct val="150000"/>
              </a:lnSpc>
            </a:pPr>
            <a:r>
              <a:rPr lang="en-US" altLang="zh-CN" sz="1600" b="0" dirty="0">
                <a:solidFill>
                  <a:srgbClr val="4B69C6"/>
                </a:solidFill>
                <a:effectLst/>
                <a:latin typeface="Consolas" panose="020B0609020204030204" pitchFamily="49" charset="0"/>
              </a:rPr>
              <a:t>CREATE</a:t>
            </a:r>
            <a:r>
              <a:rPr lang="en-US" altLang="zh-CN" sz="1600" b="0" dirty="0">
                <a:solidFill>
                  <a:srgbClr val="333333"/>
                </a:solidFill>
                <a:effectLst/>
                <a:latin typeface="Consolas" panose="020B0609020204030204" pitchFamily="49" charset="0"/>
              </a:rPr>
              <a:t> </a:t>
            </a:r>
            <a:r>
              <a:rPr lang="en-US" altLang="zh-CN" sz="1600" b="0" dirty="0">
                <a:solidFill>
                  <a:srgbClr val="4B69C6"/>
                </a:solidFill>
                <a:effectLst/>
                <a:latin typeface="Consolas" panose="020B0609020204030204" pitchFamily="49" charset="0"/>
              </a:rPr>
              <a:t>TABLE</a:t>
            </a:r>
            <a:r>
              <a:rPr lang="en-US" altLang="zh-CN" sz="1600" b="0" dirty="0">
                <a:solidFill>
                  <a:srgbClr val="333333"/>
                </a:solidFill>
                <a:effectLst/>
                <a:latin typeface="Consolas" panose="020B0609020204030204" pitchFamily="49" charset="0"/>
              </a:rPr>
              <a:t> </a:t>
            </a:r>
            <a:r>
              <a:rPr lang="en-US" altLang="zh-CN" sz="1600" b="0" dirty="0">
                <a:solidFill>
                  <a:srgbClr val="4B69C6"/>
                </a:solidFill>
                <a:effectLst/>
                <a:latin typeface="Consolas" panose="020B0609020204030204" pitchFamily="49" charset="0"/>
              </a:rPr>
              <a:t>IF</a:t>
            </a:r>
            <a:r>
              <a:rPr lang="en-US" altLang="zh-CN" sz="1600" b="0" dirty="0">
                <a:solidFill>
                  <a:srgbClr val="333333"/>
                </a:solidFill>
                <a:effectLst/>
                <a:latin typeface="Consolas" panose="020B0609020204030204" pitchFamily="49" charset="0"/>
              </a:rPr>
              <a:t> </a:t>
            </a:r>
            <a:r>
              <a:rPr lang="en-US" altLang="zh-CN" sz="1600" b="0" dirty="0">
                <a:solidFill>
                  <a:srgbClr val="4B69C6"/>
                </a:solidFill>
                <a:effectLst/>
                <a:latin typeface="Consolas" panose="020B0609020204030204" pitchFamily="49" charset="0"/>
              </a:rPr>
              <a:t>NOT</a:t>
            </a:r>
            <a:r>
              <a:rPr lang="en-US" altLang="zh-CN" sz="1600" b="0" dirty="0">
                <a:solidFill>
                  <a:srgbClr val="333333"/>
                </a:solidFill>
                <a:effectLst/>
                <a:latin typeface="Consolas" panose="020B0609020204030204" pitchFamily="49" charset="0"/>
              </a:rPr>
              <a:t> </a:t>
            </a:r>
            <a:r>
              <a:rPr lang="en-US" altLang="zh-CN" sz="1600" b="0" dirty="0">
                <a:solidFill>
                  <a:srgbClr val="4B69C6"/>
                </a:solidFill>
                <a:effectLst/>
                <a:latin typeface="Consolas" panose="020B0609020204030204" pitchFamily="49" charset="0"/>
              </a:rPr>
              <a:t>EXISTS</a:t>
            </a:r>
            <a:r>
              <a:rPr lang="en-US" altLang="zh-CN" sz="1600" b="0" dirty="0">
                <a:solidFill>
                  <a:srgbClr val="333333"/>
                </a:solidFill>
                <a:effectLst/>
                <a:latin typeface="Consolas" panose="020B0609020204030204" pitchFamily="49" charset="0"/>
              </a:rPr>
              <a:t> </a:t>
            </a:r>
            <a:r>
              <a:rPr lang="en-US" altLang="zh-CN" sz="1600" b="0" dirty="0" err="1">
                <a:solidFill>
                  <a:srgbClr val="333333"/>
                </a:solidFill>
                <a:effectLst/>
                <a:latin typeface="Consolas" panose="020B0609020204030204" pitchFamily="49" charset="0"/>
              </a:rPr>
              <a:t>detail_tbl</a:t>
            </a:r>
            <a:endParaRPr lang="en-US" altLang="zh-CN" sz="1600" b="0" dirty="0">
              <a:solidFill>
                <a:srgbClr val="333333"/>
              </a:solidFill>
              <a:effectLst/>
              <a:latin typeface="Consolas" panose="020B0609020204030204" pitchFamily="49" charset="0"/>
            </a:endParaRPr>
          </a:p>
          <a:p>
            <a:pPr>
              <a:lnSpc>
                <a:spcPct val="150000"/>
              </a:lnSpc>
            </a:pPr>
            <a:r>
              <a:rPr lang="en-US" altLang="zh-CN" sz="1600" b="0" dirty="0">
                <a:solidFill>
                  <a:srgbClr val="333333"/>
                </a:solidFill>
                <a:effectLst/>
                <a:latin typeface="Consolas" panose="020B0609020204030204" pitchFamily="49" charset="0"/>
              </a:rPr>
              <a:t>(</a:t>
            </a:r>
          </a:p>
          <a:p>
            <a:pPr>
              <a:lnSpc>
                <a:spcPct val="150000"/>
              </a:lnSpc>
            </a:pPr>
            <a:r>
              <a:rPr lang="en-US" altLang="zh-CN" sz="1600" dirty="0">
                <a:solidFill>
                  <a:srgbClr val="333333"/>
                </a:solidFill>
                <a:latin typeface="Consolas" panose="020B0609020204030204" pitchFamily="49" charset="0"/>
              </a:rPr>
              <a:t>  </a:t>
            </a:r>
            <a:r>
              <a:rPr lang="en-US" altLang="zh-CN" sz="1600" b="0" dirty="0" err="1">
                <a:solidFill>
                  <a:srgbClr val="333333"/>
                </a:solidFill>
                <a:effectLst/>
                <a:latin typeface="Consolas" panose="020B0609020204030204" pitchFamily="49" charset="0"/>
              </a:rPr>
              <a:t>event_time</a:t>
            </a:r>
            <a:r>
              <a:rPr lang="en-US" altLang="zh-CN" sz="1600" b="0" dirty="0">
                <a:solidFill>
                  <a:srgbClr val="333333"/>
                </a:solidFill>
                <a:effectLst/>
                <a:latin typeface="Consolas" panose="020B0609020204030204" pitchFamily="49" charset="0"/>
              </a:rPr>
              <a:t> </a:t>
            </a:r>
            <a:r>
              <a:rPr lang="en-US" altLang="zh-CN" sz="1600" b="0" dirty="0">
                <a:solidFill>
                  <a:srgbClr val="4B69C6"/>
                </a:solidFill>
                <a:effectLst/>
                <a:latin typeface="Consolas" panose="020B0609020204030204" pitchFamily="49" charset="0"/>
              </a:rPr>
              <a:t>DATETIME</a:t>
            </a:r>
            <a:r>
              <a:rPr lang="en-US" altLang="zh-CN" sz="1600" b="0" dirty="0">
                <a:solidFill>
                  <a:srgbClr val="333333"/>
                </a:solidFill>
                <a:effectLst/>
                <a:latin typeface="Consolas" panose="020B0609020204030204" pitchFamily="49" charset="0"/>
              </a:rPr>
              <a:t> </a:t>
            </a:r>
            <a:r>
              <a:rPr lang="en-US" altLang="zh-CN" sz="1600" b="0" dirty="0">
                <a:solidFill>
                  <a:srgbClr val="4B69C6"/>
                </a:solidFill>
                <a:effectLst/>
                <a:latin typeface="Consolas" panose="020B0609020204030204" pitchFamily="49" charset="0"/>
              </a:rPr>
              <a:t>NOT</a:t>
            </a:r>
            <a:r>
              <a:rPr lang="en-US" altLang="zh-CN" sz="1600" b="0" dirty="0">
                <a:solidFill>
                  <a:srgbClr val="333333"/>
                </a:solidFill>
                <a:effectLst/>
                <a:latin typeface="Consolas" panose="020B0609020204030204" pitchFamily="49" charset="0"/>
              </a:rPr>
              <a:t> </a:t>
            </a:r>
            <a:r>
              <a:rPr lang="en-US" altLang="zh-CN" sz="1600" b="0" dirty="0">
                <a:solidFill>
                  <a:srgbClr val="4B69C6"/>
                </a:solidFill>
                <a:effectLst/>
                <a:latin typeface="Consolas" panose="020B0609020204030204" pitchFamily="49" charset="0"/>
              </a:rPr>
              <a:t>NULL</a:t>
            </a:r>
            <a:r>
              <a:rPr lang="en-US" altLang="zh-CN" sz="1600" b="0" dirty="0">
                <a:solidFill>
                  <a:srgbClr val="333333"/>
                </a:solidFill>
                <a:effectLst/>
                <a:latin typeface="Consolas" panose="020B0609020204030204" pitchFamily="49" charset="0"/>
              </a:rPr>
              <a:t> COMMENT </a:t>
            </a:r>
            <a:r>
              <a:rPr lang="en-US" altLang="zh-CN" sz="1600" b="0" dirty="0">
                <a:solidFill>
                  <a:srgbClr val="777777"/>
                </a:solidFill>
                <a:effectLst/>
                <a:latin typeface="Consolas" panose="020B0609020204030204" pitchFamily="49" charset="0"/>
              </a:rPr>
              <a:t>"</a:t>
            </a:r>
            <a:r>
              <a:rPr lang="en-US" altLang="zh-CN" sz="1600" dirty="0" err="1">
                <a:solidFill>
                  <a:srgbClr val="448C27"/>
                </a:solidFill>
                <a:latin typeface="Consolas" panose="020B0609020204030204" pitchFamily="49" charset="0"/>
              </a:rPr>
              <a:t>event_time</a:t>
            </a:r>
            <a:r>
              <a:rPr lang="en-US" altLang="zh-CN" sz="1600" b="0" dirty="0">
                <a:solidFill>
                  <a:srgbClr val="777777"/>
                </a:solidFill>
                <a:effectLst/>
                <a:latin typeface="Consolas" panose="020B0609020204030204" pitchFamily="49" charset="0"/>
              </a:rPr>
              <a:t>"</a:t>
            </a:r>
            <a:r>
              <a:rPr lang="en-US" altLang="zh-CN" sz="1600" b="0" dirty="0">
                <a:solidFill>
                  <a:srgbClr val="333333"/>
                </a:solidFill>
                <a:effectLst/>
                <a:latin typeface="Consolas" panose="020B0609020204030204" pitchFamily="49" charset="0"/>
              </a:rPr>
              <a:t>,</a:t>
            </a:r>
          </a:p>
          <a:p>
            <a:pPr>
              <a:lnSpc>
                <a:spcPct val="150000"/>
              </a:lnSpc>
            </a:pPr>
            <a:r>
              <a:rPr lang="en-US" altLang="zh-CN" sz="1600" b="0" dirty="0">
                <a:solidFill>
                  <a:srgbClr val="333333"/>
                </a:solidFill>
                <a:effectLst/>
                <a:latin typeface="Consolas" panose="020B0609020204030204" pitchFamily="49" charset="0"/>
              </a:rPr>
              <a:t>  </a:t>
            </a:r>
            <a:r>
              <a:rPr lang="en-US" altLang="zh-CN" sz="1600" b="0" dirty="0" err="1">
                <a:solidFill>
                  <a:srgbClr val="333333"/>
                </a:solidFill>
                <a:effectLst/>
                <a:latin typeface="Consolas" panose="020B0609020204030204" pitchFamily="49" charset="0"/>
              </a:rPr>
              <a:t>event_type</a:t>
            </a:r>
            <a:r>
              <a:rPr lang="en-US" altLang="zh-CN" sz="1600" b="0" dirty="0">
                <a:solidFill>
                  <a:srgbClr val="333333"/>
                </a:solidFill>
                <a:effectLst/>
                <a:latin typeface="Consolas" panose="020B0609020204030204" pitchFamily="49" charset="0"/>
              </a:rPr>
              <a:t> </a:t>
            </a:r>
            <a:r>
              <a:rPr lang="en-US" altLang="zh-CN" sz="1600" b="0" dirty="0">
                <a:solidFill>
                  <a:srgbClr val="4B69C6"/>
                </a:solidFill>
                <a:effectLst/>
                <a:latin typeface="Consolas" panose="020B0609020204030204" pitchFamily="49" charset="0"/>
              </a:rPr>
              <a:t>INT</a:t>
            </a:r>
            <a:r>
              <a:rPr lang="en-US" altLang="zh-CN" sz="1600" b="0" dirty="0">
                <a:solidFill>
                  <a:srgbClr val="333333"/>
                </a:solidFill>
                <a:effectLst/>
                <a:latin typeface="Consolas" panose="020B0609020204030204" pitchFamily="49" charset="0"/>
              </a:rPr>
              <a:t> </a:t>
            </a:r>
            <a:r>
              <a:rPr lang="en-US" altLang="zh-CN" sz="1600" b="0" dirty="0">
                <a:solidFill>
                  <a:srgbClr val="4B69C6"/>
                </a:solidFill>
                <a:effectLst/>
                <a:latin typeface="Consolas" panose="020B0609020204030204" pitchFamily="49" charset="0"/>
              </a:rPr>
              <a:t>NOT</a:t>
            </a:r>
            <a:r>
              <a:rPr lang="en-US" altLang="zh-CN" sz="1600" b="0" dirty="0">
                <a:solidFill>
                  <a:srgbClr val="333333"/>
                </a:solidFill>
                <a:effectLst/>
                <a:latin typeface="Consolas" panose="020B0609020204030204" pitchFamily="49" charset="0"/>
              </a:rPr>
              <a:t> </a:t>
            </a:r>
            <a:r>
              <a:rPr lang="en-US" altLang="zh-CN" sz="1600" b="0" dirty="0">
                <a:solidFill>
                  <a:srgbClr val="4B69C6"/>
                </a:solidFill>
                <a:effectLst/>
                <a:latin typeface="Consolas" panose="020B0609020204030204" pitchFamily="49" charset="0"/>
              </a:rPr>
              <a:t>NULL</a:t>
            </a:r>
            <a:r>
              <a:rPr lang="en-US" altLang="zh-CN" sz="1600" b="0" dirty="0">
                <a:solidFill>
                  <a:srgbClr val="333333"/>
                </a:solidFill>
                <a:effectLst/>
                <a:latin typeface="Consolas" panose="020B0609020204030204" pitchFamily="49" charset="0"/>
              </a:rPr>
              <a:t> COMMENT </a:t>
            </a:r>
            <a:r>
              <a:rPr lang="en-US" altLang="zh-CN" sz="1600" b="0" dirty="0">
                <a:solidFill>
                  <a:srgbClr val="777777"/>
                </a:solidFill>
                <a:effectLst/>
                <a:latin typeface="Consolas" panose="020B0609020204030204" pitchFamily="49" charset="0"/>
              </a:rPr>
              <a:t>"</a:t>
            </a:r>
            <a:r>
              <a:rPr lang="en-US" altLang="zh-CN" sz="1600" b="0" dirty="0">
                <a:solidFill>
                  <a:srgbClr val="448C27"/>
                </a:solidFill>
                <a:effectLst/>
                <a:latin typeface="Consolas" panose="020B0609020204030204" pitchFamily="49" charset="0"/>
              </a:rPr>
              <a:t>type of event</a:t>
            </a:r>
            <a:r>
              <a:rPr lang="en-US" altLang="zh-CN" sz="1600" b="0" dirty="0">
                <a:solidFill>
                  <a:srgbClr val="777777"/>
                </a:solidFill>
                <a:effectLst/>
                <a:latin typeface="Consolas" panose="020B0609020204030204" pitchFamily="49" charset="0"/>
              </a:rPr>
              <a:t>"</a:t>
            </a:r>
            <a:r>
              <a:rPr lang="en-US" altLang="zh-CN" sz="1600" b="0" dirty="0">
                <a:solidFill>
                  <a:srgbClr val="333333"/>
                </a:solidFill>
                <a:effectLst/>
                <a:latin typeface="Consolas" panose="020B0609020204030204" pitchFamily="49" charset="0"/>
              </a:rPr>
              <a:t>,</a:t>
            </a:r>
          </a:p>
          <a:p>
            <a:pPr>
              <a:lnSpc>
                <a:spcPct val="150000"/>
              </a:lnSpc>
            </a:pPr>
            <a:r>
              <a:rPr lang="en-US" altLang="zh-CN" sz="1600" b="0" dirty="0">
                <a:solidFill>
                  <a:srgbClr val="333333"/>
                </a:solidFill>
                <a:effectLst/>
                <a:latin typeface="Consolas" panose="020B0609020204030204" pitchFamily="49" charset="0"/>
              </a:rPr>
              <a:t>  </a:t>
            </a:r>
            <a:r>
              <a:rPr lang="en-US" altLang="zh-CN" sz="1600" b="0" dirty="0" err="1">
                <a:solidFill>
                  <a:srgbClr val="333333"/>
                </a:solidFill>
                <a:effectLst/>
                <a:latin typeface="Consolas" panose="020B0609020204030204" pitchFamily="49" charset="0"/>
              </a:rPr>
              <a:t>userid</a:t>
            </a:r>
            <a:r>
              <a:rPr lang="en-US" altLang="zh-CN" sz="1600" b="0" dirty="0">
                <a:solidFill>
                  <a:srgbClr val="333333"/>
                </a:solidFill>
                <a:effectLst/>
                <a:latin typeface="Consolas" panose="020B0609020204030204" pitchFamily="49" charset="0"/>
              </a:rPr>
              <a:t> </a:t>
            </a:r>
            <a:r>
              <a:rPr lang="en-US" altLang="zh-CN" sz="1600" b="0" dirty="0">
                <a:solidFill>
                  <a:srgbClr val="4B69C6"/>
                </a:solidFill>
                <a:effectLst/>
                <a:latin typeface="Consolas" panose="020B0609020204030204" pitchFamily="49" charset="0"/>
              </a:rPr>
              <a:t>INT</a:t>
            </a:r>
            <a:r>
              <a:rPr lang="en-US" altLang="zh-CN" sz="1600" b="0" dirty="0">
                <a:solidFill>
                  <a:srgbClr val="333333"/>
                </a:solidFill>
                <a:effectLst/>
                <a:latin typeface="Consolas" panose="020B0609020204030204" pitchFamily="49" charset="0"/>
              </a:rPr>
              <a:t> COMMENT </a:t>
            </a:r>
            <a:r>
              <a:rPr lang="en-US" altLang="zh-CN" sz="1600" b="0" dirty="0">
                <a:solidFill>
                  <a:srgbClr val="777777"/>
                </a:solidFill>
                <a:effectLst/>
                <a:latin typeface="Consolas" panose="020B0609020204030204" pitchFamily="49" charset="0"/>
              </a:rPr>
              <a:t>"</a:t>
            </a:r>
            <a:r>
              <a:rPr lang="en-US" altLang="zh-CN" sz="1600" dirty="0">
                <a:solidFill>
                  <a:srgbClr val="448C27"/>
                </a:solidFill>
                <a:latin typeface="Consolas" panose="020B0609020204030204" pitchFamily="49" charset="0"/>
              </a:rPr>
              <a:t>id of user</a:t>
            </a:r>
            <a:r>
              <a:rPr lang="en-US" altLang="zh-CN" sz="1600" b="0" dirty="0">
                <a:solidFill>
                  <a:srgbClr val="777777"/>
                </a:solidFill>
                <a:effectLst/>
                <a:latin typeface="Consolas" panose="020B0609020204030204" pitchFamily="49" charset="0"/>
              </a:rPr>
              <a:t>"</a:t>
            </a:r>
            <a:r>
              <a:rPr lang="en-US" altLang="zh-CN" sz="1600" b="0" dirty="0">
                <a:solidFill>
                  <a:srgbClr val="333333"/>
                </a:solidFill>
                <a:effectLst/>
                <a:latin typeface="Consolas" panose="020B0609020204030204" pitchFamily="49" charset="0"/>
              </a:rPr>
              <a:t>,</a:t>
            </a:r>
          </a:p>
          <a:p>
            <a:pPr>
              <a:lnSpc>
                <a:spcPct val="150000"/>
              </a:lnSpc>
            </a:pPr>
            <a:r>
              <a:rPr lang="en-US" altLang="zh-CN" sz="1600" b="0" dirty="0">
                <a:solidFill>
                  <a:srgbClr val="333333"/>
                </a:solidFill>
                <a:effectLst/>
                <a:latin typeface="Consolas" panose="020B0609020204030204" pitchFamily="49" charset="0"/>
              </a:rPr>
              <a:t>  </a:t>
            </a:r>
            <a:r>
              <a:rPr lang="en-US" altLang="zh-CN" sz="1600" b="0" dirty="0" err="1">
                <a:solidFill>
                  <a:srgbClr val="333333"/>
                </a:solidFill>
                <a:effectLst/>
                <a:latin typeface="Consolas" panose="020B0609020204030204" pitchFamily="49" charset="0"/>
              </a:rPr>
              <a:t>device_code</a:t>
            </a:r>
            <a:r>
              <a:rPr lang="en-US" altLang="zh-CN" sz="1600" b="0" dirty="0">
                <a:solidFill>
                  <a:srgbClr val="333333"/>
                </a:solidFill>
                <a:effectLst/>
                <a:latin typeface="Consolas" panose="020B0609020204030204" pitchFamily="49" charset="0"/>
              </a:rPr>
              <a:t> </a:t>
            </a:r>
            <a:r>
              <a:rPr lang="en-US" altLang="zh-CN" sz="1600" b="0" dirty="0">
                <a:solidFill>
                  <a:srgbClr val="4B69C6"/>
                </a:solidFill>
                <a:effectLst/>
                <a:latin typeface="Consolas" panose="020B0609020204030204" pitchFamily="49" charset="0"/>
              </a:rPr>
              <a:t>INT</a:t>
            </a:r>
            <a:r>
              <a:rPr lang="en-US" altLang="zh-CN" sz="1600" b="0" dirty="0">
                <a:solidFill>
                  <a:srgbClr val="333333"/>
                </a:solidFill>
                <a:effectLst/>
                <a:latin typeface="Consolas" panose="020B0609020204030204" pitchFamily="49" charset="0"/>
              </a:rPr>
              <a:t> COMMENT </a:t>
            </a:r>
            <a:r>
              <a:rPr lang="en-US" altLang="zh-CN" sz="1600" b="0" dirty="0">
                <a:solidFill>
                  <a:srgbClr val="777777"/>
                </a:solidFill>
                <a:effectLst/>
                <a:latin typeface="Consolas" panose="020B0609020204030204" pitchFamily="49" charset="0"/>
              </a:rPr>
              <a:t>"</a:t>
            </a:r>
            <a:r>
              <a:rPr lang="en-US" altLang="zh-CN" sz="1600" b="0" dirty="0">
                <a:solidFill>
                  <a:srgbClr val="448C27"/>
                </a:solidFill>
                <a:effectLst/>
                <a:latin typeface="Consolas" panose="020B0609020204030204" pitchFamily="49" charset="0"/>
              </a:rPr>
              <a:t>device </a:t>
            </a:r>
            <a:r>
              <a:rPr lang="en-US" altLang="zh-CN" sz="1600" dirty="0">
                <a:solidFill>
                  <a:srgbClr val="448C27"/>
                </a:solidFill>
                <a:latin typeface="Consolas" panose="020B0609020204030204" pitchFamily="49" charset="0"/>
              </a:rPr>
              <a:t>code</a:t>
            </a:r>
            <a:r>
              <a:rPr lang="en-US" altLang="zh-CN" sz="1600" b="0" dirty="0">
                <a:solidFill>
                  <a:srgbClr val="777777"/>
                </a:solidFill>
                <a:effectLst/>
                <a:latin typeface="Consolas" panose="020B0609020204030204" pitchFamily="49" charset="0"/>
              </a:rPr>
              <a:t>"</a:t>
            </a:r>
            <a:r>
              <a:rPr lang="en-US" altLang="zh-CN" sz="1600" b="0" dirty="0">
                <a:solidFill>
                  <a:srgbClr val="333333"/>
                </a:solidFill>
                <a:effectLst/>
                <a:latin typeface="Consolas" panose="020B0609020204030204" pitchFamily="49" charset="0"/>
              </a:rPr>
              <a:t>,</a:t>
            </a:r>
          </a:p>
          <a:p>
            <a:pPr>
              <a:lnSpc>
                <a:spcPct val="150000"/>
              </a:lnSpc>
            </a:pPr>
            <a:r>
              <a:rPr lang="en-US" altLang="zh-CN" sz="1600" b="0" dirty="0">
                <a:solidFill>
                  <a:srgbClr val="333333"/>
                </a:solidFill>
                <a:effectLst/>
                <a:latin typeface="Consolas" panose="020B0609020204030204" pitchFamily="49" charset="0"/>
              </a:rPr>
              <a:t>  channel </a:t>
            </a:r>
            <a:r>
              <a:rPr lang="en-US" altLang="zh-CN" sz="1600" b="0" dirty="0">
                <a:solidFill>
                  <a:srgbClr val="4B69C6"/>
                </a:solidFill>
                <a:effectLst/>
                <a:latin typeface="Consolas" panose="020B0609020204030204" pitchFamily="49" charset="0"/>
              </a:rPr>
              <a:t>INT</a:t>
            </a:r>
            <a:r>
              <a:rPr lang="en-US" altLang="zh-CN" sz="1600" b="0" dirty="0">
                <a:solidFill>
                  <a:srgbClr val="333333"/>
                </a:solidFill>
                <a:effectLst/>
                <a:latin typeface="Consolas" panose="020B0609020204030204" pitchFamily="49" charset="0"/>
              </a:rPr>
              <a:t> COMMENT </a:t>
            </a:r>
            <a:r>
              <a:rPr lang="en-US" altLang="zh-CN" sz="1600" b="0" dirty="0">
                <a:solidFill>
                  <a:srgbClr val="777777"/>
                </a:solidFill>
                <a:effectLst/>
                <a:latin typeface="Consolas" panose="020B0609020204030204" pitchFamily="49" charset="0"/>
              </a:rPr>
              <a:t>"</a:t>
            </a:r>
            <a:r>
              <a:rPr lang="en-US" altLang="zh-CN" sz="1600" dirty="0">
                <a:solidFill>
                  <a:srgbClr val="448C27"/>
                </a:solidFill>
                <a:latin typeface="Consolas" panose="020B0609020204030204" pitchFamily="49" charset="0"/>
              </a:rPr>
              <a:t>channel</a:t>
            </a:r>
            <a:r>
              <a:rPr lang="en-US" altLang="zh-CN" sz="1600" b="0" dirty="0">
                <a:solidFill>
                  <a:srgbClr val="777777"/>
                </a:solidFill>
                <a:effectLst/>
                <a:latin typeface="Consolas" panose="020B0609020204030204" pitchFamily="49" charset="0"/>
              </a:rPr>
              <a:t>"</a:t>
            </a:r>
            <a:endParaRPr lang="en-US" altLang="zh-CN" sz="1600" b="0" dirty="0">
              <a:solidFill>
                <a:srgbClr val="333333"/>
              </a:solidFill>
              <a:effectLst/>
              <a:latin typeface="Consolas" panose="020B0609020204030204" pitchFamily="49" charset="0"/>
            </a:endParaRPr>
          </a:p>
          <a:p>
            <a:pPr>
              <a:lnSpc>
                <a:spcPct val="150000"/>
              </a:lnSpc>
            </a:pPr>
            <a:r>
              <a:rPr lang="en-US" altLang="zh-CN" sz="1600" b="0" dirty="0">
                <a:solidFill>
                  <a:srgbClr val="333333"/>
                </a:solidFill>
                <a:effectLst/>
                <a:latin typeface="Consolas" panose="020B0609020204030204" pitchFamily="49" charset="0"/>
              </a:rPr>
              <a:t>)</a:t>
            </a:r>
          </a:p>
          <a:p>
            <a:pPr>
              <a:lnSpc>
                <a:spcPct val="150000"/>
              </a:lnSpc>
            </a:pPr>
            <a:r>
              <a:rPr lang="en-US" altLang="zh-CN" sz="1600" dirty="0">
                <a:solidFill>
                  <a:srgbClr val="4B69C6"/>
                </a:solidFill>
                <a:latin typeface="Consolas" panose="020B0609020204030204" pitchFamily="49" charset="0"/>
              </a:rPr>
              <a:t>DUPLICATE</a:t>
            </a:r>
            <a:r>
              <a:rPr lang="en-US" altLang="zh-CN" sz="1600" b="0" dirty="0">
                <a:solidFill>
                  <a:srgbClr val="333333"/>
                </a:solidFill>
                <a:effectLst/>
                <a:latin typeface="Consolas" panose="020B0609020204030204" pitchFamily="49" charset="0"/>
              </a:rPr>
              <a:t> </a:t>
            </a:r>
            <a:r>
              <a:rPr lang="en-US" altLang="zh-CN" sz="1600" b="0" dirty="0">
                <a:solidFill>
                  <a:srgbClr val="4B69C6"/>
                </a:solidFill>
                <a:effectLst/>
                <a:latin typeface="Consolas" panose="020B0609020204030204" pitchFamily="49" charset="0"/>
              </a:rPr>
              <a:t>KEY</a:t>
            </a:r>
            <a:r>
              <a:rPr lang="en-US" altLang="zh-CN" sz="1600" b="0" dirty="0">
                <a:solidFill>
                  <a:srgbClr val="333333"/>
                </a:solidFill>
                <a:effectLst/>
                <a:latin typeface="Consolas" panose="020B0609020204030204" pitchFamily="49" charset="0"/>
              </a:rPr>
              <a:t>(</a:t>
            </a:r>
            <a:r>
              <a:rPr lang="en-US" altLang="zh-CN" sz="1600" b="0" dirty="0" err="1">
                <a:solidFill>
                  <a:srgbClr val="333333"/>
                </a:solidFill>
                <a:effectLst/>
                <a:latin typeface="Consolas" panose="020B0609020204030204" pitchFamily="49" charset="0"/>
              </a:rPr>
              <a:t>event_time,event_type</a:t>
            </a:r>
            <a:r>
              <a:rPr lang="en-US" altLang="zh-CN" sz="1600" b="0" dirty="0">
                <a:solidFill>
                  <a:srgbClr val="333333"/>
                </a:solidFill>
                <a:effectLst/>
                <a:latin typeface="Consolas" panose="020B0609020204030204" pitchFamily="49" charset="0"/>
              </a:rPr>
              <a:t>)</a:t>
            </a:r>
          </a:p>
          <a:p>
            <a:pPr>
              <a:lnSpc>
                <a:spcPct val="150000"/>
              </a:lnSpc>
            </a:pPr>
            <a:r>
              <a:rPr lang="en-US" altLang="zh-CN" sz="1600" b="0" dirty="0">
                <a:solidFill>
                  <a:srgbClr val="4B69C6"/>
                </a:solidFill>
                <a:effectLst/>
                <a:latin typeface="Consolas" panose="020B0609020204030204" pitchFamily="49" charset="0"/>
              </a:rPr>
              <a:t>DISTRIBUTED</a:t>
            </a:r>
            <a:r>
              <a:rPr lang="en-US" altLang="zh-CN" sz="1600" b="0" dirty="0">
                <a:solidFill>
                  <a:srgbClr val="333333"/>
                </a:solidFill>
                <a:effectLst/>
                <a:latin typeface="Consolas" panose="020B0609020204030204" pitchFamily="49" charset="0"/>
              </a:rPr>
              <a:t> </a:t>
            </a:r>
            <a:r>
              <a:rPr lang="en-US" altLang="zh-CN" sz="1600" b="0" dirty="0">
                <a:solidFill>
                  <a:srgbClr val="4B69C6"/>
                </a:solidFill>
                <a:effectLst/>
                <a:latin typeface="Consolas" panose="020B0609020204030204" pitchFamily="49" charset="0"/>
              </a:rPr>
              <a:t>BY</a:t>
            </a:r>
            <a:r>
              <a:rPr lang="en-US" altLang="zh-CN" sz="1600" b="0" dirty="0">
                <a:solidFill>
                  <a:srgbClr val="333333"/>
                </a:solidFill>
                <a:effectLst/>
                <a:latin typeface="Consolas" panose="020B0609020204030204" pitchFamily="49" charset="0"/>
              </a:rPr>
              <a:t> </a:t>
            </a:r>
            <a:r>
              <a:rPr lang="en-US" altLang="zh-CN" sz="1600" b="0" dirty="0">
                <a:solidFill>
                  <a:srgbClr val="4B69C6"/>
                </a:solidFill>
                <a:effectLst/>
                <a:latin typeface="Consolas" panose="020B0609020204030204" pitchFamily="49" charset="0"/>
              </a:rPr>
              <a:t>HASH</a:t>
            </a:r>
            <a:r>
              <a:rPr lang="en-US" altLang="zh-CN" sz="1600" b="0" dirty="0">
                <a:solidFill>
                  <a:srgbClr val="333333"/>
                </a:solidFill>
                <a:effectLst/>
                <a:latin typeface="Consolas" panose="020B0609020204030204" pitchFamily="49" charset="0"/>
              </a:rPr>
              <a:t>(</a:t>
            </a:r>
            <a:r>
              <a:rPr lang="en-US" altLang="zh-CN" sz="1600" b="0" dirty="0" err="1">
                <a:solidFill>
                  <a:srgbClr val="333333"/>
                </a:solidFill>
                <a:effectLst/>
                <a:latin typeface="Consolas" panose="020B0609020204030204" pitchFamily="49" charset="0"/>
              </a:rPr>
              <a:t>userid</a:t>
            </a:r>
            <a:r>
              <a:rPr lang="en-US" altLang="zh-CN" sz="1600" b="0" dirty="0">
                <a:solidFill>
                  <a:srgbClr val="333333"/>
                </a:solidFill>
                <a:effectLst/>
                <a:latin typeface="Consolas" panose="020B0609020204030204" pitchFamily="49" charset="0"/>
              </a:rPr>
              <a:t>) BUCKETS </a:t>
            </a:r>
            <a:r>
              <a:rPr lang="en-US" altLang="zh-CN" sz="1600" b="0" dirty="0" smtClean="0">
                <a:solidFill>
                  <a:srgbClr val="9C5D27"/>
                </a:solidFill>
                <a:effectLst/>
                <a:latin typeface="Consolas" panose="020B0609020204030204" pitchFamily="49" charset="0"/>
              </a:rPr>
              <a:t>3</a:t>
            </a:r>
            <a:endParaRPr lang="en-US" altLang="zh-CN" sz="1600" b="0" dirty="0">
              <a:solidFill>
                <a:srgbClr val="333333"/>
              </a:solidFill>
              <a:effectLst/>
              <a:latin typeface="Consolas" panose="020B0609020204030204" pitchFamily="49" charset="0"/>
            </a:endParaRPr>
          </a:p>
        </p:txBody>
      </p:sp>
      <p:grpSp>
        <p:nvGrpSpPr>
          <p:cNvPr id="17" name="组合 16"/>
          <p:cNvGrpSpPr/>
          <p:nvPr/>
        </p:nvGrpSpPr>
        <p:grpSpPr>
          <a:xfrm>
            <a:off x="5957720" y="5290300"/>
            <a:ext cx="4870606" cy="653300"/>
            <a:chOff x="6049160" y="5171428"/>
            <a:chExt cx="4870606" cy="653300"/>
          </a:xfrm>
        </p:grpSpPr>
        <p:sp>
          <p:nvSpPr>
            <p:cNvPr id="16" name="圆角矩形 15"/>
            <p:cNvSpPr/>
            <p:nvPr/>
          </p:nvSpPr>
          <p:spPr>
            <a:xfrm>
              <a:off x="6049160" y="5171428"/>
              <a:ext cx="4870606" cy="6533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049160" y="5176496"/>
              <a:ext cx="4870606" cy="574324"/>
            </a:xfrm>
            <a:prstGeom prst="rect">
              <a:avLst/>
            </a:prstGeom>
          </p:spPr>
          <p:txBody>
            <a:bodyPr wrap="square">
              <a:spAutoFit/>
            </a:bodyPr>
            <a:lstStyle/>
            <a:p>
              <a:pPr>
                <a:lnSpc>
                  <a:spcPct val="150000"/>
                </a:lnSpc>
              </a:pPr>
              <a:r>
                <a:rPr lang="en-US" altLang="zh-CN" sz="1100" dirty="0" smtClean="0"/>
                <a:t>Tips</a:t>
              </a:r>
              <a:r>
                <a:rPr lang="zh-CN" altLang="en-US" sz="1100" dirty="0" smtClean="0"/>
                <a:t>：建</a:t>
              </a:r>
              <a:r>
                <a:rPr lang="zh-CN" altLang="en-US" sz="1100" dirty="0"/>
                <a:t>表语句中指定的DUPLICATE KEY，只是用来指明底层数据按照那些列进行排序。在DUPLICATE KEY的选择上，建议适当的选择前2-4列即可。</a:t>
              </a:r>
            </a:p>
          </p:txBody>
        </p:sp>
      </p:grpSp>
    </p:spTree>
    <p:extLst>
      <p:ext uri="{BB962C8B-B14F-4D97-AF65-F5344CB8AC3E}">
        <p14:creationId xmlns:p14="http://schemas.microsoft.com/office/powerpoint/2010/main" val="3322084564"/>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a:t>
            </a:r>
            <a:r>
              <a:rPr lang="zh-CN" altLang="en-US" dirty="0" smtClean="0"/>
              <a:t>、</a:t>
            </a:r>
            <a:r>
              <a:rPr lang="zh-CN" altLang="en-US" dirty="0"/>
              <a:t>建</a:t>
            </a:r>
            <a:r>
              <a:rPr lang="zh-CN" altLang="en-US" dirty="0" smtClean="0"/>
              <a:t>表</a:t>
            </a:r>
            <a:r>
              <a:rPr lang="en-US" altLang="zh-CN" dirty="0" smtClean="0"/>
              <a:t>-</a:t>
            </a:r>
            <a:r>
              <a:rPr lang="zh-CN" altLang="en-US" dirty="0"/>
              <a:t>聚合</a:t>
            </a:r>
            <a:r>
              <a:rPr lang="en-US" altLang="zh-CN" dirty="0" smtClean="0"/>
              <a:t>(Aggregate </a:t>
            </a:r>
            <a:r>
              <a:rPr lang="en-US" altLang="zh-CN" dirty="0"/>
              <a:t>K</a:t>
            </a:r>
            <a:r>
              <a:rPr lang="en-US" altLang="zh-CN" dirty="0" smtClean="0"/>
              <a:t>ey)</a:t>
            </a:r>
            <a:r>
              <a:rPr lang="zh-CN" altLang="en-US" dirty="0" smtClean="0"/>
              <a:t>模型</a:t>
            </a:r>
            <a:endParaRPr lang="zh-CN" altLang="en-US" dirty="0"/>
          </a:p>
        </p:txBody>
      </p:sp>
      <p:sp>
        <p:nvSpPr>
          <p:cNvPr id="8" name="文本框 7"/>
          <p:cNvSpPr txBox="1"/>
          <p:nvPr/>
        </p:nvSpPr>
        <p:spPr>
          <a:xfrm>
            <a:off x="5510954" y="932306"/>
            <a:ext cx="6317671" cy="2785827"/>
          </a:xfrm>
          <a:prstGeom prst="rect">
            <a:avLst/>
          </a:prstGeom>
          <a:noFill/>
        </p:spPr>
        <p:txBody>
          <a:bodyPr wrap="square" rtlCol="0">
            <a:spAutoFit/>
          </a:bodyPr>
          <a:lstStyle/>
          <a:p>
            <a:pPr>
              <a:lnSpc>
                <a:spcPct val="110000"/>
              </a:lnSpc>
            </a:pPr>
            <a:r>
              <a:rPr lang="en-US" altLang="zh-CN" sz="1600" dirty="0">
                <a:solidFill>
                  <a:srgbClr val="4B69C6"/>
                </a:solidFill>
                <a:latin typeface="Consolas" panose="020B0609020204030204" pitchFamily="49" charset="0"/>
              </a:rPr>
              <a:t>CREATE TABLE IF NOT EXISTS </a:t>
            </a:r>
            <a:r>
              <a:rPr lang="en-US" altLang="zh-CN" sz="1600" dirty="0" err="1">
                <a:solidFill>
                  <a:srgbClr val="333333"/>
                </a:solidFill>
                <a:latin typeface="Consolas" panose="020B0609020204030204" pitchFamily="49" charset="0"/>
              </a:rPr>
              <a:t>aggregate_tbl</a:t>
            </a:r>
            <a:r>
              <a:rPr lang="en-US" altLang="zh-CN" sz="1600" dirty="0">
                <a:solidFill>
                  <a:srgbClr val="333333"/>
                </a:solidFill>
                <a:latin typeface="Consolas" panose="020B0609020204030204" pitchFamily="49" charset="0"/>
              </a:rPr>
              <a:t> </a:t>
            </a:r>
          </a:p>
          <a:p>
            <a:pPr>
              <a:lnSpc>
                <a:spcPct val="110000"/>
              </a:lnSpc>
            </a:pPr>
            <a:r>
              <a:rPr lang="en-US" altLang="zh-CN" sz="1600" dirty="0">
                <a:solidFill>
                  <a:srgbClr val="333333"/>
                </a:solidFill>
                <a:latin typeface="Consolas" panose="020B0609020204030204" pitchFamily="49" charset="0"/>
              </a:rPr>
              <a:t>(</a:t>
            </a:r>
          </a:p>
          <a:p>
            <a:pPr>
              <a:lnSpc>
                <a:spcPct val="110000"/>
              </a:lnSpc>
            </a:pPr>
            <a:r>
              <a:rPr lang="en-US" altLang="zh-CN" sz="1600" dirty="0">
                <a:solidFill>
                  <a:srgbClr val="333333"/>
                </a:solidFill>
                <a:latin typeface="Consolas" panose="020B0609020204030204" pitchFamily="49" charset="0"/>
              </a:rPr>
              <a:t>  date </a:t>
            </a:r>
            <a:r>
              <a:rPr lang="en-US" altLang="zh-CN" sz="1600" dirty="0" err="1">
                <a:solidFill>
                  <a:srgbClr val="4B69C6"/>
                </a:solidFill>
                <a:latin typeface="Consolas" panose="020B0609020204030204" pitchFamily="49" charset="0"/>
              </a:rPr>
              <a:t>DATE</a:t>
            </a:r>
            <a:r>
              <a:rPr lang="en-US" altLang="zh-CN" sz="1600" dirty="0">
                <a:solidFill>
                  <a:srgbClr val="4B69C6"/>
                </a:solidFill>
                <a:latin typeface="Consolas" panose="020B0609020204030204" pitchFamily="49" charset="0"/>
              </a:rPr>
              <a:t> NOT NULL </a:t>
            </a:r>
            <a:r>
              <a:rPr lang="en-US" altLang="zh-CN" sz="1600" dirty="0">
                <a:solidFill>
                  <a:srgbClr val="333333"/>
                </a:solidFill>
                <a:latin typeface="Consolas" panose="020B0609020204030204" pitchFamily="49" charset="0"/>
              </a:rPr>
              <a:t>COMMENT "</a:t>
            </a:r>
            <a:r>
              <a:rPr lang="en-US" altLang="zh-CN" sz="1600" dirty="0">
                <a:solidFill>
                  <a:srgbClr val="448C27"/>
                </a:solidFill>
                <a:latin typeface="Consolas" panose="020B0609020204030204" pitchFamily="49" charset="0"/>
              </a:rPr>
              <a:t>DATE</a:t>
            </a:r>
            <a:r>
              <a:rPr lang="en-US" altLang="zh-CN" sz="1600" dirty="0">
                <a:solidFill>
                  <a:srgbClr val="333333"/>
                </a:solidFill>
                <a:latin typeface="Consolas" panose="020B0609020204030204" pitchFamily="49" charset="0"/>
              </a:rPr>
              <a:t>",</a:t>
            </a:r>
          </a:p>
          <a:p>
            <a:pPr>
              <a:lnSpc>
                <a:spcPct val="110000"/>
              </a:lnSpc>
            </a:pPr>
            <a:r>
              <a:rPr lang="en-US" altLang="zh-CN" sz="1600" dirty="0">
                <a:solidFill>
                  <a:srgbClr val="333333"/>
                </a:solidFill>
                <a:latin typeface="Consolas" panose="020B0609020204030204" pitchFamily="49" charset="0"/>
              </a:rPr>
              <a:t>  country </a:t>
            </a:r>
            <a:r>
              <a:rPr lang="en-US" altLang="zh-CN" sz="1600" dirty="0">
                <a:solidFill>
                  <a:srgbClr val="4B69C6"/>
                </a:solidFill>
                <a:latin typeface="Consolas" panose="020B0609020204030204" pitchFamily="49" charset="0"/>
              </a:rPr>
              <a:t>VARCHAR(20) </a:t>
            </a:r>
            <a:r>
              <a:rPr lang="en-US" altLang="zh-CN" sz="1600" dirty="0">
                <a:solidFill>
                  <a:srgbClr val="333333"/>
                </a:solidFill>
                <a:latin typeface="Consolas" panose="020B0609020204030204" pitchFamily="49" charset="0"/>
              </a:rPr>
              <a:t>COMMENT "</a:t>
            </a:r>
            <a:r>
              <a:rPr lang="en-US" altLang="zh-CN" sz="1600" dirty="0">
                <a:solidFill>
                  <a:srgbClr val="448C27"/>
                </a:solidFill>
                <a:latin typeface="Consolas" panose="020B0609020204030204" pitchFamily="49" charset="0"/>
              </a:rPr>
              <a:t>Country</a:t>
            </a:r>
            <a:r>
              <a:rPr lang="en-US" altLang="zh-CN" sz="1600" dirty="0" smtClean="0">
                <a:solidFill>
                  <a:srgbClr val="333333"/>
                </a:solidFill>
                <a:latin typeface="Consolas" panose="020B0609020204030204" pitchFamily="49" charset="0"/>
              </a:rPr>
              <a:t>",</a:t>
            </a:r>
          </a:p>
          <a:p>
            <a:pPr>
              <a:lnSpc>
                <a:spcPct val="110000"/>
              </a:lnSpc>
            </a:pPr>
            <a:r>
              <a:rPr lang="en-US" altLang="zh-CN" sz="1600" dirty="0">
                <a:solidFill>
                  <a:srgbClr val="333333"/>
                </a:solidFill>
                <a:latin typeface="Consolas" panose="020B0609020204030204" pitchFamily="49" charset="0"/>
              </a:rPr>
              <a:t> </a:t>
            </a:r>
            <a:r>
              <a:rPr lang="en-US" altLang="zh-CN" sz="1600" dirty="0" smtClean="0">
                <a:solidFill>
                  <a:srgbClr val="333333"/>
                </a:solidFill>
                <a:latin typeface="Consolas" panose="020B0609020204030204" pitchFamily="49" charset="0"/>
              </a:rPr>
              <a:t> city </a:t>
            </a:r>
            <a:r>
              <a:rPr lang="en-US" altLang="zh-CN" sz="1600" dirty="0">
                <a:solidFill>
                  <a:srgbClr val="4B69C6"/>
                </a:solidFill>
                <a:latin typeface="Consolas" panose="020B0609020204030204" pitchFamily="49" charset="0"/>
              </a:rPr>
              <a:t>VARCHAR(20) </a:t>
            </a:r>
            <a:r>
              <a:rPr lang="en-US" altLang="zh-CN" sz="1600" dirty="0">
                <a:solidFill>
                  <a:srgbClr val="333333"/>
                </a:solidFill>
                <a:latin typeface="Consolas" panose="020B0609020204030204" pitchFamily="49" charset="0"/>
              </a:rPr>
              <a:t>COMMENT "</a:t>
            </a:r>
            <a:r>
              <a:rPr lang="en-US" altLang="zh-CN" sz="1600" dirty="0" smtClean="0">
                <a:solidFill>
                  <a:srgbClr val="448C27"/>
                </a:solidFill>
                <a:latin typeface="Consolas" panose="020B0609020204030204" pitchFamily="49" charset="0"/>
              </a:rPr>
              <a:t>City</a:t>
            </a:r>
            <a:r>
              <a:rPr lang="en-US" altLang="zh-CN" sz="1600" dirty="0" smtClean="0">
                <a:solidFill>
                  <a:srgbClr val="333333"/>
                </a:solidFill>
                <a:latin typeface="Consolas" panose="020B0609020204030204" pitchFamily="49" charset="0"/>
              </a:rPr>
              <a:t>",</a:t>
            </a:r>
            <a:endParaRPr lang="en-US" altLang="zh-CN" sz="1600" dirty="0">
              <a:solidFill>
                <a:srgbClr val="333333"/>
              </a:solidFill>
              <a:latin typeface="Consolas" panose="020B0609020204030204" pitchFamily="49" charset="0"/>
            </a:endParaRPr>
          </a:p>
          <a:p>
            <a:pPr>
              <a:lnSpc>
                <a:spcPct val="110000"/>
              </a:lnSpc>
            </a:pPr>
            <a:r>
              <a:rPr lang="en-US" altLang="zh-CN" sz="1600" dirty="0" smtClean="0">
                <a:solidFill>
                  <a:srgbClr val="333333"/>
                </a:solidFill>
                <a:latin typeface="Consolas" panose="020B0609020204030204" pitchFamily="49" charset="0"/>
              </a:rPr>
              <a:t>  age </a:t>
            </a:r>
            <a:r>
              <a:rPr lang="en-US" altLang="zh-CN" sz="1600" dirty="0" smtClean="0">
                <a:solidFill>
                  <a:srgbClr val="4B69C6"/>
                </a:solidFill>
                <a:latin typeface="Consolas" panose="020B0609020204030204" pitchFamily="49" charset="0"/>
              </a:rPr>
              <a:t>INT </a:t>
            </a:r>
            <a:r>
              <a:rPr lang="en-US" altLang="zh-CN" sz="1600" dirty="0" smtClean="0">
                <a:solidFill>
                  <a:srgbClr val="FF0000"/>
                </a:solidFill>
                <a:latin typeface="Consolas" panose="020B0609020204030204" pitchFamily="49" charset="0"/>
              </a:rPr>
              <a:t>REPLACE_IF_NOT_NULL</a:t>
            </a:r>
            <a:r>
              <a:rPr lang="en-US" altLang="zh-CN" sz="1600" dirty="0" smtClean="0">
                <a:solidFill>
                  <a:srgbClr val="4B69C6"/>
                </a:solidFill>
                <a:latin typeface="Consolas" panose="020B0609020204030204" pitchFamily="49" charset="0"/>
              </a:rPr>
              <a:t> </a:t>
            </a:r>
            <a:r>
              <a:rPr lang="en-US" altLang="zh-CN" sz="1600" dirty="0" smtClean="0">
                <a:solidFill>
                  <a:srgbClr val="333333"/>
                </a:solidFill>
                <a:latin typeface="Consolas" panose="020B0609020204030204" pitchFamily="49" charset="0"/>
              </a:rPr>
              <a:t>COMMENT "</a:t>
            </a:r>
            <a:r>
              <a:rPr lang="en-US" altLang="zh-CN" sz="1600" dirty="0" smtClean="0">
                <a:solidFill>
                  <a:srgbClr val="448C27"/>
                </a:solidFill>
                <a:latin typeface="Consolas" panose="020B0609020204030204" pitchFamily="49" charset="0"/>
              </a:rPr>
              <a:t>Age</a:t>
            </a:r>
            <a:r>
              <a:rPr lang="en-US" altLang="zh-CN" sz="1600" dirty="0" smtClean="0">
                <a:solidFill>
                  <a:srgbClr val="333333"/>
                </a:solidFill>
                <a:latin typeface="Consolas" panose="020B0609020204030204" pitchFamily="49" charset="0"/>
              </a:rPr>
              <a:t>",</a:t>
            </a:r>
            <a:endParaRPr lang="en-US" altLang="zh-CN" sz="1600" dirty="0">
              <a:solidFill>
                <a:srgbClr val="333333"/>
              </a:solidFill>
              <a:latin typeface="Consolas" panose="020B0609020204030204" pitchFamily="49" charset="0"/>
            </a:endParaRPr>
          </a:p>
          <a:p>
            <a:pPr>
              <a:lnSpc>
                <a:spcPct val="110000"/>
              </a:lnSpc>
            </a:pPr>
            <a:r>
              <a:rPr lang="en-US" altLang="zh-CN" sz="1600" dirty="0">
                <a:solidFill>
                  <a:srgbClr val="333333"/>
                </a:solidFill>
                <a:latin typeface="Consolas" panose="020B0609020204030204" pitchFamily="49" charset="0"/>
              </a:rPr>
              <a:t>  </a:t>
            </a:r>
            <a:r>
              <a:rPr lang="en-US" altLang="zh-CN" sz="1600" dirty="0" err="1">
                <a:solidFill>
                  <a:srgbClr val="333333"/>
                </a:solidFill>
                <a:latin typeface="Consolas" panose="020B0609020204030204" pitchFamily="49" charset="0"/>
              </a:rPr>
              <a:t>pv</a:t>
            </a:r>
            <a:r>
              <a:rPr lang="en-US" altLang="zh-CN" sz="1600" dirty="0">
                <a:solidFill>
                  <a:srgbClr val="333333"/>
                </a:solidFill>
                <a:latin typeface="Consolas" panose="020B0609020204030204" pitchFamily="49" charset="0"/>
              </a:rPr>
              <a:t> </a:t>
            </a:r>
            <a:r>
              <a:rPr lang="en-US" altLang="zh-CN" sz="1600" dirty="0">
                <a:solidFill>
                  <a:srgbClr val="4B69C6"/>
                </a:solidFill>
                <a:latin typeface="Consolas" panose="020B0609020204030204" pitchFamily="49" charset="0"/>
              </a:rPr>
              <a:t>BIGINT SUM DEFAULT 0</a:t>
            </a:r>
            <a:r>
              <a:rPr lang="zh-CN" altLang="en-US" sz="1600" dirty="0">
                <a:solidFill>
                  <a:srgbClr val="333333"/>
                </a:solidFill>
                <a:latin typeface="Consolas" panose="020B0609020204030204" pitchFamily="49" charset="0"/>
              </a:rPr>
              <a:t> </a:t>
            </a:r>
            <a:r>
              <a:rPr lang="en-US" altLang="zh-CN" sz="1600" dirty="0">
                <a:solidFill>
                  <a:srgbClr val="333333"/>
                </a:solidFill>
                <a:latin typeface="Consolas" panose="020B0609020204030204" pitchFamily="49" charset="0"/>
              </a:rPr>
              <a:t>COMMENT "</a:t>
            </a:r>
            <a:r>
              <a:rPr lang="en-US" altLang="zh-CN" sz="1600" dirty="0">
                <a:solidFill>
                  <a:srgbClr val="448C27"/>
                </a:solidFill>
                <a:latin typeface="Consolas" panose="020B0609020204030204" pitchFamily="49" charset="0"/>
              </a:rPr>
              <a:t>total page views</a:t>
            </a:r>
            <a:r>
              <a:rPr lang="en-US" altLang="zh-CN" sz="1600" dirty="0">
                <a:solidFill>
                  <a:srgbClr val="333333"/>
                </a:solidFill>
                <a:latin typeface="Consolas" panose="020B0609020204030204" pitchFamily="49" charset="0"/>
              </a:rPr>
              <a:t>"</a:t>
            </a:r>
          </a:p>
          <a:p>
            <a:pPr>
              <a:lnSpc>
                <a:spcPct val="110000"/>
              </a:lnSpc>
            </a:pPr>
            <a:r>
              <a:rPr lang="en-US" altLang="zh-CN" sz="1600" dirty="0">
                <a:solidFill>
                  <a:srgbClr val="333333"/>
                </a:solidFill>
                <a:latin typeface="Consolas" panose="020B0609020204030204" pitchFamily="49" charset="0"/>
              </a:rPr>
              <a:t>)</a:t>
            </a:r>
          </a:p>
          <a:p>
            <a:pPr>
              <a:lnSpc>
                <a:spcPct val="110000"/>
              </a:lnSpc>
            </a:pPr>
            <a:r>
              <a:rPr lang="en-US" altLang="zh-CN" sz="1600" dirty="0">
                <a:solidFill>
                  <a:srgbClr val="4B69C6"/>
                </a:solidFill>
                <a:latin typeface="Consolas" panose="020B0609020204030204" pitchFamily="49" charset="0"/>
              </a:rPr>
              <a:t>AGGREGATE </a:t>
            </a:r>
            <a:r>
              <a:rPr lang="en-US" altLang="zh-CN" sz="1600" dirty="0" smtClean="0">
                <a:solidFill>
                  <a:srgbClr val="4B69C6"/>
                </a:solidFill>
                <a:latin typeface="Consolas" panose="020B0609020204030204" pitchFamily="49" charset="0"/>
              </a:rPr>
              <a:t>KEY</a:t>
            </a:r>
            <a:r>
              <a:rPr lang="en-US" altLang="zh-CN" sz="1600" dirty="0" smtClean="0">
                <a:solidFill>
                  <a:srgbClr val="333333"/>
                </a:solidFill>
                <a:latin typeface="Consolas" panose="020B0609020204030204" pitchFamily="49" charset="0"/>
              </a:rPr>
              <a:t>(</a:t>
            </a:r>
            <a:r>
              <a:rPr lang="en-US" altLang="zh-CN" sz="1600" dirty="0" err="1" smtClean="0">
                <a:solidFill>
                  <a:srgbClr val="333333"/>
                </a:solidFill>
                <a:latin typeface="Consolas" panose="020B0609020204030204" pitchFamily="49" charset="0"/>
              </a:rPr>
              <a:t>date,country,city</a:t>
            </a:r>
            <a:r>
              <a:rPr lang="en-US" altLang="zh-CN" sz="1600" dirty="0" smtClean="0">
                <a:solidFill>
                  <a:srgbClr val="333333"/>
                </a:solidFill>
                <a:latin typeface="Consolas" panose="020B0609020204030204" pitchFamily="49" charset="0"/>
              </a:rPr>
              <a:t>)</a:t>
            </a:r>
            <a:endParaRPr lang="en-US" altLang="zh-CN" sz="1600" dirty="0">
              <a:solidFill>
                <a:srgbClr val="333333"/>
              </a:solidFill>
              <a:latin typeface="Consolas" panose="020B0609020204030204" pitchFamily="49" charset="0"/>
            </a:endParaRPr>
          </a:p>
          <a:p>
            <a:pPr>
              <a:lnSpc>
                <a:spcPct val="110000"/>
              </a:lnSpc>
            </a:pPr>
            <a:r>
              <a:rPr lang="en-US" altLang="zh-CN" sz="1600" dirty="0">
                <a:solidFill>
                  <a:srgbClr val="4B69C6"/>
                </a:solidFill>
                <a:latin typeface="Consolas" panose="020B0609020204030204" pitchFamily="49" charset="0"/>
              </a:rPr>
              <a:t>DISTRIBUTED BY HASH</a:t>
            </a:r>
            <a:r>
              <a:rPr lang="en-US" altLang="zh-CN" sz="1600" dirty="0">
                <a:solidFill>
                  <a:srgbClr val="333333"/>
                </a:solidFill>
                <a:latin typeface="Consolas" panose="020B0609020204030204" pitchFamily="49" charset="0"/>
              </a:rPr>
              <a:t>(</a:t>
            </a:r>
            <a:r>
              <a:rPr lang="en-US" altLang="zh-CN" sz="1600" dirty="0" err="1">
                <a:solidFill>
                  <a:srgbClr val="333333"/>
                </a:solidFill>
                <a:latin typeface="Consolas" panose="020B0609020204030204" pitchFamily="49" charset="0"/>
              </a:rPr>
              <a:t>date,country</a:t>
            </a:r>
            <a:r>
              <a:rPr lang="en-US" altLang="zh-CN" sz="1600" dirty="0">
                <a:solidFill>
                  <a:srgbClr val="333333"/>
                </a:solidFill>
                <a:latin typeface="Consolas" panose="020B0609020204030204" pitchFamily="49" charset="0"/>
              </a:rPr>
              <a:t>) BUCKETS </a:t>
            </a:r>
            <a:r>
              <a:rPr lang="en-US" altLang="zh-CN" sz="1600" dirty="0" smtClean="0">
                <a:solidFill>
                  <a:srgbClr val="9C5D27"/>
                </a:solidFill>
                <a:latin typeface="Consolas" panose="020B0609020204030204" pitchFamily="49" charset="0"/>
              </a:rPr>
              <a:t>3</a:t>
            </a:r>
            <a:r>
              <a:rPr lang="en-US" altLang="zh-CN" sz="1600" dirty="0" smtClean="0">
                <a:solidFill>
                  <a:srgbClr val="333333"/>
                </a:solidFill>
                <a:latin typeface="Consolas" panose="020B0609020204030204" pitchFamily="49" charset="0"/>
              </a:rPr>
              <a:t>;</a:t>
            </a:r>
            <a:endParaRPr lang="en-US" altLang="zh-CN" sz="1600" dirty="0">
              <a:solidFill>
                <a:srgbClr val="333333"/>
              </a:solidFill>
              <a:latin typeface="Consolas" panose="020B0609020204030204" pitchFamily="49" charset="0"/>
            </a:endParaRPr>
          </a:p>
        </p:txBody>
      </p:sp>
      <p:sp>
        <p:nvSpPr>
          <p:cNvPr id="10" name="文本框 9"/>
          <p:cNvSpPr txBox="1"/>
          <p:nvPr/>
        </p:nvSpPr>
        <p:spPr>
          <a:xfrm>
            <a:off x="5510954" y="3894421"/>
            <a:ext cx="6156791" cy="923330"/>
          </a:xfrm>
          <a:prstGeom prst="rect">
            <a:avLst/>
          </a:prstGeom>
          <a:noFill/>
        </p:spPr>
        <p:txBody>
          <a:bodyPr wrap="square" rtlCol="0">
            <a:spAutoFit/>
          </a:bodyPr>
          <a:lstStyle/>
          <a:p>
            <a:pPr>
              <a:lnSpc>
                <a:spcPct val="150000"/>
              </a:lnSpc>
            </a:pPr>
            <a:r>
              <a:rPr lang="zh-CN" altLang="en-US" sz="1200" dirty="0" smtClean="0">
                <a:solidFill>
                  <a:srgbClr val="525252"/>
                </a:solidFill>
              </a:rPr>
              <a:t>导</a:t>
            </a:r>
            <a:r>
              <a:rPr lang="zh-CN" altLang="en-US" sz="1200" dirty="0">
                <a:solidFill>
                  <a:srgbClr val="525252"/>
                </a:solidFill>
              </a:rPr>
              <a:t>入数据时</a:t>
            </a:r>
            <a:r>
              <a:rPr lang="zh-CN" altLang="en-US" sz="1200" dirty="0" smtClean="0">
                <a:solidFill>
                  <a:srgbClr val="525252"/>
                </a:solidFill>
              </a:rPr>
              <a:t>，</a:t>
            </a:r>
            <a:r>
              <a:rPr lang="en-US" altLang="zh-CN" sz="1200" dirty="0" smtClean="0">
                <a:solidFill>
                  <a:srgbClr val="525252"/>
                </a:solidFill>
              </a:rPr>
              <a:t>Key </a:t>
            </a:r>
            <a:r>
              <a:rPr lang="zh-CN" altLang="en-US" sz="1200" dirty="0">
                <a:solidFill>
                  <a:srgbClr val="525252"/>
                </a:solidFill>
              </a:rPr>
              <a:t>列相同的行会聚合成一行，而 </a:t>
            </a:r>
            <a:r>
              <a:rPr lang="en-US" altLang="zh-CN" sz="1200" dirty="0">
                <a:solidFill>
                  <a:srgbClr val="525252"/>
                </a:solidFill>
              </a:rPr>
              <a:t>Value </a:t>
            </a:r>
            <a:r>
              <a:rPr lang="zh-CN" altLang="en-US" sz="1200" dirty="0">
                <a:solidFill>
                  <a:srgbClr val="525252"/>
                </a:solidFill>
              </a:rPr>
              <a:t>列会按照设置的 </a:t>
            </a:r>
            <a:r>
              <a:rPr lang="en-US" altLang="zh-CN" sz="1200" dirty="0" smtClean="0">
                <a:solidFill>
                  <a:srgbClr val="525252"/>
                </a:solidFill>
              </a:rPr>
              <a:t>Aggregation Type </a:t>
            </a:r>
            <a:r>
              <a:rPr lang="zh-CN" altLang="en-US" sz="1200" dirty="0">
                <a:solidFill>
                  <a:srgbClr val="525252"/>
                </a:solidFill>
              </a:rPr>
              <a:t>进行聚合</a:t>
            </a:r>
            <a:r>
              <a:rPr lang="zh-CN" altLang="en-US" sz="1200" dirty="0" smtClean="0">
                <a:solidFill>
                  <a:srgbClr val="525252"/>
                </a:solidFill>
              </a:rPr>
              <a:t>。</a:t>
            </a:r>
            <a:r>
              <a:rPr lang="zh-CN" altLang="en-US" sz="1200" dirty="0">
                <a:solidFill>
                  <a:srgbClr val="525252"/>
                </a:solidFill>
              </a:rPr>
              <a:t>这样在后续查询处理的时候</a:t>
            </a:r>
            <a:r>
              <a:rPr lang="en-US" altLang="zh-CN" sz="1200" dirty="0">
                <a:solidFill>
                  <a:srgbClr val="525252"/>
                </a:solidFill>
              </a:rPr>
              <a:t>,</a:t>
            </a:r>
            <a:r>
              <a:rPr lang="zh-CN" altLang="en-US" sz="1200" dirty="0">
                <a:solidFill>
                  <a:srgbClr val="525252"/>
                </a:solidFill>
              </a:rPr>
              <a:t>处理的数据量会显著降低</a:t>
            </a:r>
            <a:r>
              <a:rPr lang="en-US" altLang="zh-CN" sz="1200" dirty="0">
                <a:solidFill>
                  <a:srgbClr val="525252"/>
                </a:solidFill>
              </a:rPr>
              <a:t>,</a:t>
            </a:r>
          </a:p>
          <a:p>
            <a:pPr>
              <a:lnSpc>
                <a:spcPct val="150000"/>
              </a:lnSpc>
            </a:pPr>
            <a:r>
              <a:rPr lang="zh-CN" altLang="en-US" sz="1200" dirty="0" smtClean="0">
                <a:solidFill>
                  <a:srgbClr val="525252"/>
                </a:solidFill>
              </a:rPr>
              <a:t> </a:t>
            </a:r>
            <a:r>
              <a:rPr lang="en-US" altLang="zh-CN" sz="1200" dirty="0" err="1">
                <a:solidFill>
                  <a:srgbClr val="525252"/>
                </a:solidFill>
              </a:rPr>
              <a:t>AggregationType</a:t>
            </a:r>
            <a:r>
              <a:rPr lang="en-US" altLang="zh-CN" sz="1200" dirty="0">
                <a:solidFill>
                  <a:srgbClr val="525252"/>
                </a:solidFill>
              </a:rPr>
              <a:t> </a:t>
            </a:r>
            <a:r>
              <a:rPr lang="zh-CN" altLang="en-US" sz="1200" dirty="0">
                <a:solidFill>
                  <a:srgbClr val="525252"/>
                </a:solidFill>
              </a:rPr>
              <a:t>目前有以下四种聚合方式</a:t>
            </a:r>
            <a:r>
              <a:rPr lang="zh-CN" altLang="en-US" sz="1200" dirty="0" smtClean="0">
                <a:solidFill>
                  <a:srgbClr val="525252"/>
                </a:solidFill>
              </a:rPr>
              <a:t>：</a:t>
            </a:r>
            <a:r>
              <a:rPr lang="en-US" altLang="zh-CN" sz="1200" dirty="0">
                <a:solidFill>
                  <a:srgbClr val="525252"/>
                </a:solidFill>
              </a:rPr>
              <a:t>SUM</a:t>
            </a:r>
            <a:r>
              <a:rPr lang="zh-CN" altLang="en-US" sz="1200" dirty="0">
                <a:solidFill>
                  <a:srgbClr val="525252"/>
                </a:solidFill>
              </a:rPr>
              <a:t>、</a:t>
            </a:r>
            <a:r>
              <a:rPr lang="en-US" altLang="zh-CN" sz="1200" dirty="0">
                <a:solidFill>
                  <a:srgbClr val="525252"/>
                </a:solidFill>
              </a:rPr>
              <a:t>REPLACE</a:t>
            </a:r>
            <a:r>
              <a:rPr lang="zh-CN" altLang="en-US" sz="1200" dirty="0">
                <a:solidFill>
                  <a:srgbClr val="525252"/>
                </a:solidFill>
              </a:rPr>
              <a:t>、</a:t>
            </a:r>
            <a:r>
              <a:rPr lang="en-US" altLang="zh-CN" sz="1200" dirty="0">
                <a:solidFill>
                  <a:srgbClr val="525252"/>
                </a:solidFill>
              </a:rPr>
              <a:t>MAX</a:t>
            </a:r>
            <a:r>
              <a:rPr lang="zh-CN" altLang="en-US" sz="1200" dirty="0">
                <a:solidFill>
                  <a:srgbClr val="525252"/>
                </a:solidFill>
              </a:rPr>
              <a:t>、</a:t>
            </a:r>
            <a:r>
              <a:rPr lang="en-US" altLang="zh-CN" sz="1200" dirty="0">
                <a:solidFill>
                  <a:srgbClr val="525252"/>
                </a:solidFill>
              </a:rPr>
              <a:t>MIN</a:t>
            </a:r>
            <a:r>
              <a:rPr lang="zh-CN" altLang="en-US" sz="1200" dirty="0">
                <a:solidFill>
                  <a:srgbClr val="525252"/>
                </a:solidFill>
              </a:rPr>
              <a:t>  </a:t>
            </a:r>
            <a:endParaRPr lang="en-US" altLang="zh-CN" sz="1200" dirty="0" smtClean="0">
              <a:solidFill>
                <a:srgbClr val="525252"/>
              </a:solidFill>
            </a:endParaRPr>
          </a:p>
        </p:txBody>
      </p:sp>
      <p:graphicFrame>
        <p:nvGraphicFramePr>
          <p:cNvPr id="11" name="表格 10"/>
          <p:cNvGraphicFramePr>
            <a:graphicFrameLocks noGrp="1"/>
          </p:cNvGraphicFramePr>
          <p:nvPr>
            <p:extLst>
              <p:ext uri="{D42A27DB-BD31-4B8C-83A1-F6EECF244321}">
                <p14:modId xmlns:p14="http://schemas.microsoft.com/office/powerpoint/2010/main" val="2930240821"/>
              </p:ext>
            </p:extLst>
          </p:nvPr>
        </p:nvGraphicFramePr>
        <p:xfrm>
          <a:off x="498566" y="1095596"/>
          <a:ext cx="4722660" cy="2617895"/>
        </p:xfrm>
        <a:graphic>
          <a:graphicData uri="http://schemas.openxmlformats.org/drawingml/2006/table">
            <a:tbl>
              <a:tblPr firstRow="1" bandRow="1">
                <a:tableStyleId>{5C22544A-7EE6-4342-B048-85BDC9FD1C3A}</a:tableStyleId>
              </a:tblPr>
              <a:tblGrid>
                <a:gridCol w="1030624">
                  <a:extLst>
                    <a:ext uri="{9D8B030D-6E8A-4147-A177-3AD203B41FA5}">
                      <a16:colId xmlns:a16="http://schemas.microsoft.com/office/drawing/2014/main" val="506858778"/>
                    </a:ext>
                  </a:extLst>
                </a:gridCol>
                <a:gridCol w="858440">
                  <a:extLst>
                    <a:ext uri="{9D8B030D-6E8A-4147-A177-3AD203B41FA5}">
                      <a16:colId xmlns:a16="http://schemas.microsoft.com/office/drawing/2014/main" val="418614283"/>
                    </a:ext>
                  </a:extLst>
                </a:gridCol>
                <a:gridCol w="944532">
                  <a:extLst>
                    <a:ext uri="{9D8B030D-6E8A-4147-A177-3AD203B41FA5}">
                      <a16:colId xmlns:a16="http://schemas.microsoft.com/office/drawing/2014/main" val="4057518779"/>
                    </a:ext>
                  </a:extLst>
                </a:gridCol>
                <a:gridCol w="944532">
                  <a:extLst>
                    <a:ext uri="{9D8B030D-6E8A-4147-A177-3AD203B41FA5}">
                      <a16:colId xmlns:a16="http://schemas.microsoft.com/office/drawing/2014/main" val="3576296322"/>
                    </a:ext>
                  </a:extLst>
                </a:gridCol>
                <a:gridCol w="944532">
                  <a:extLst>
                    <a:ext uri="{9D8B030D-6E8A-4147-A177-3AD203B41FA5}">
                      <a16:colId xmlns:a16="http://schemas.microsoft.com/office/drawing/2014/main" val="2663954961"/>
                    </a:ext>
                  </a:extLst>
                </a:gridCol>
              </a:tblGrid>
              <a:tr h="373985">
                <a:tc>
                  <a:txBody>
                    <a:bodyPr/>
                    <a:lstStyle/>
                    <a:p>
                      <a:pPr algn="ctr"/>
                      <a:r>
                        <a:rPr lang="en-US" altLang="zh-CN" sz="1400" dirty="0" smtClean="0">
                          <a:solidFill>
                            <a:schemeClr val="bg1"/>
                          </a:solidFill>
                        </a:rPr>
                        <a:t>date</a:t>
                      </a:r>
                      <a:endParaRPr lang="zh-CN" altLang="en-US" sz="1400" dirty="0">
                        <a:solidFill>
                          <a:schemeClr val="bg1"/>
                        </a:solidFill>
                      </a:endParaRPr>
                    </a:p>
                  </a:txBody>
                  <a:tcPr>
                    <a:solidFill>
                      <a:srgbClr val="C00000"/>
                    </a:solidFill>
                  </a:tcPr>
                </a:tc>
                <a:tc>
                  <a:txBody>
                    <a:bodyPr/>
                    <a:lstStyle/>
                    <a:p>
                      <a:pPr algn="ctr"/>
                      <a:r>
                        <a:rPr lang="en-US" altLang="zh-CN" sz="1400" dirty="0" smtClean="0">
                          <a:solidFill>
                            <a:schemeClr val="bg1"/>
                          </a:solidFill>
                        </a:rPr>
                        <a:t>country</a:t>
                      </a:r>
                      <a:endParaRPr lang="zh-CN" altLang="en-US" sz="1400" dirty="0">
                        <a:solidFill>
                          <a:schemeClr val="bg1"/>
                        </a:solidFill>
                      </a:endParaRPr>
                    </a:p>
                  </a:txBody>
                  <a:tcPr>
                    <a:solidFill>
                      <a:srgbClr val="C00000"/>
                    </a:solidFill>
                  </a:tcPr>
                </a:tc>
                <a:tc>
                  <a:txBody>
                    <a:bodyPr/>
                    <a:lstStyle/>
                    <a:p>
                      <a:pPr algn="ctr"/>
                      <a:r>
                        <a:rPr lang="en-US" altLang="zh-CN" sz="1400" dirty="0" smtClean="0">
                          <a:solidFill>
                            <a:schemeClr val="bg1"/>
                          </a:solidFill>
                        </a:rPr>
                        <a:t>city</a:t>
                      </a:r>
                      <a:endParaRPr lang="zh-CN" altLang="en-US" sz="1400" dirty="0">
                        <a:solidFill>
                          <a:schemeClr val="bg1"/>
                        </a:solidFill>
                      </a:endParaRPr>
                    </a:p>
                  </a:txBody>
                  <a:tcPr>
                    <a:solidFill>
                      <a:srgbClr val="C00000"/>
                    </a:solidFill>
                  </a:tcPr>
                </a:tc>
                <a:tc>
                  <a:txBody>
                    <a:bodyPr/>
                    <a:lstStyle/>
                    <a:p>
                      <a:pPr algn="ctr"/>
                      <a:r>
                        <a:rPr lang="en-US" altLang="zh-CN" sz="1400" dirty="0" smtClean="0">
                          <a:solidFill>
                            <a:schemeClr val="bg1"/>
                          </a:solidFill>
                        </a:rPr>
                        <a:t>age</a:t>
                      </a:r>
                      <a:endParaRPr lang="zh-CN" altLang="en-US" sz="1400" dirty="0">
                        <a:solidFill>
                          <a:schemeClr val="bg1"/>
                        </a:solidFill>
                      </a:endParaRPr>
                    </a:p>
                  </a:txBody>
                  <a:tcPr>
                    <a:solidFill>
                      <a:srgbClr val="C00000"/>
                    </a:solidFill>
                  </a:tcPr>
                </a:tc>
                <a:tc>
                  <a:txBody>
                    <a:bodyPr/>
                    <a:lstStyle/>
                    <a:p>
                      <a:pPr algn="ctr"/>
                      <a:r>
                        <a:rPr lang="en-US" altLang="zh-CN" sz="1400" dirty="0" err="1" smtClean="0"/>
                        <a:t>pv</a:t>
                      </a:r>
                      <a:endParaRPr lang="zh-CN" altLang="en-US" sz="1400" dirty="0"/>
                    </a:p>
                  </a:txBody>
                  <a:tcPr>
                    <a:solidFill>
                      <a:srgbClr val="C00000"/>
                    </a:solidFill>
                  </a:tcPr>
                </a:tc>
                <a:extLst>
                  <a:ext uri="{0D108BD9-81ED-4DB2-BD59-A6C34878D82A}">
                    <a16:rowId xmlns:a16="http://schemas.microsoft.com/office/drawing/2014/main" val="3867464336"/>
                  </a:ext>
                </a:extLst>
              </a:tr>
              <a:tr h="373985">
                <a:tc>
                  <a:txBody>
                    <a:bodyPr/>
                    <a:lstStyle/>
                    <a:p>
                      <a:pPr algn="ctr"/>
                      <a:r>
                        <a:rPr lang="en-US" altLang="zh-CN" sz="1400" dirty="0" smtClean="0"/>
                        <a:t>2021.05.01</a:t>
                      </a:r>
                      <a:endParaRPr lang="zh-CN" altLang="en-US" sz="1400" dirty="0"/>
                    </a:p>
                  </a:txBody>
                  <a:tcPr>
                    <a:solidFill>
                      <a:schemeClr val="bg1">
                        <a:lumMod val="95000"/>
                      </a:schemeClr>
                    </a:solidFill>
                  </a:tcPr>
                </a:tc>
                <a:tc>
                  <a:txBody>
                    <a:bodyPr/>
                    <a:lstStyle/>
                    <a:p>
                      <a:pPr algn="ctr"/>
                      <a:r>
                        <a:rPr lang="zh-CN" altLang="en-US" sz="1400" dirty="0" smtClean="0"/>
                        <a:t>中国</a:t>
                      </a:r>
                      <a:endParaRPr lang="zh-CN" altLang="en-US" sz="1400" dirty="0"/>
                    </a:p>
                  </a:txBody>
                  <a:tcPr>
                    <a:solidFill>
                      <a:schemeClr val="bg1">
                        <a:lumMod val="95000"/>
                      </a:schemeClr>
                    </a:solidFill>
                  </a:tcPr>
                </a:tc>
                <a:tc>
                  <a:txBody>
                    <a:bodyPr/>
                    <a:lstStyle/>
                    <a:p>
                      <a:pPr algn="ctr"/>
                      <a:r>
                        <a:rPr lang="zh-CN" altLang="en-US" sz="1400" dirty="0" smtClean="0"/>
                        <a:t>北京</a:t>
                      </a:r>
                      <a:endParaRPr lang="zh-CN" altLang="en-US" sz="1400" dirty="0"/>
                    </a:p>
                  </a:txBody>
                  <a:tcPr>
                    <a:solidFill>
                      <a:schemeClr val="bg1">
                        <a:lumMod val="95000"/>
                      </a:schemeClr>
                    </a:solidFill>
                  </a:tcPr>
                </a:tc>
                <a:tc>
                  <a:txBody>
                    <a:bodyPr/>
                    <a:lstStyle/>
                    <a:p>
                      <a:pPr algn="ctr"/>
                      <a:r>
                        <a:rPr lang="en-US" altLang="zh-CN" sz="1400" dirty="0" smtClean="0"/>
                        <a:t>15</a:t>
                      </a:r>
                      <a:endParaRPr lang="zh-CN" altLang="en-US" sz="1400" dirty="0"/>
                    </a:p>
                  </a:txBody>
                  <a:tcPr>
                    <a:solidFill>
                      <a:schemeClr val="bg1">
                        <a:lumMod val="95000"/>
                      </a:schemeClr>
                    </a:solidFill>
                  </a:tcPr>
                </a:tc>
                <a:tc>
                  <a:txBody>
                    <a:bodyPr/>
                    <a:lstStyle/>
                    <a:p>
                      <a:pPr algn="ctr"/>
                      <a:r>
                        <a:rPr lang="en-US" altLang="zh-CN" sz="1400" dirty="0" smtClean="0"/>
                        <a:t>1</a:t>
                      </a:r>
                      <a:endParaRPr lang="zh-CN" altLang="en-US" sz="1400" dirty="0"/>
                    </a:p>
                  </a:txBody>
                  <a:tcPr>
                    <a:solidFill>
                      <a:schemeClr val="bg1">
                        <a:lumMod val="95000"/>
                      </a:schemeClr>
                    </a:solidFill>
                  </a:tcPr>
                </a:tc>
                <a:extLst>
                  <a:ext uri="{0D108BD9-81ED-4DB2-BD59-A6C34878D82A}">
                    <a16:rowId xmlns:a16="http://schemas.microsoft.com/office/drawing/2014/main" val="4268033218"/>
                  </a:ext>
                </a:extLst>
              </a:tr>
              <a:tr h="373985">
                <a:tc>
                  <a:txBody>
                    <a:bodyPr/>
                    <a:lstStyle/>
                    <a:p>
                      <a:pPr algn="ctr"/>
                      <a:r>
                        <a:rPr lang="en-US" altLang="zh-CN" sz="1400" dirty="0" smtClean="0"/>
                        <a:t>2021.05.01</a:t>
                      </a:r>
                      <a:endParaRPr lang="zh-CN" altLang="en-US" sz="1400" dirty="0"/>
                    </a:p>
                  </a:txBody>
                  <a:tcPr>
                    <a:solidFill>
                      <a:schemeClr val="bg1">
                        <a:lumMod val="85000"/>
                      </a:schemeClr>
                    </a:solidFill>
                  </a:tcPr>
                </a:tc>
                <a:tc>
                  <a:txBody>
                    <a:bodyPr/>
                    <a:lstStyle/>
                    <a:p>
                      <a:pPr algn="ctr"/>
                      <a:r>
                        <a:rPr lang="zh-CN" altLang="en-US" sz="1400" dirty="0" smtClean="0"/>
                        <a:t>中国</a:t>
                      </a:r>
                      <a:endParaRPr lang="zh-CN" altLang="en-US" sz="1400" dirty="0"/>
                    </a:p>
                  </a:txBody>
                  <a:tcPr>
                    <a:solidFill>
                      <a:schemeClr val="bg1">
                        <a:lumMod val="85000"/>
                      </a:schemeClr>
                    </a:solidFill>
                  </a:tcPr>
                </a:tc>
                <a:tc>
                  <a:txBody>
                    <a:bodyPr/>
                    <a:lstStyle/>
                    <a:p>
                      <a:pPr algn="ctr"/>
                      <a:r>
                        <a:rPr lang="zh-CN" altLang="en-US" sz="1400" dirty="0" smtClean="0"/>
                        <a:t>北京</a:t>
                      </a:r>
                      <a:endParaRPr lang="zh-CN" altLang="en-US" sz="1400" dirty="0"/>
                    </a:p>
                  </a:txBody>
                  <a:tcPr>
                    <a:solidFill>
                      <a:schemeClr val="bg1">
                        <a:lumMod val="85000"/>
                      </a:schemeClr>
                    </a:solidFill>
                  </a:tcPr>
                </a:tc>
                <a:tc>
                  <a:txBody>
                    <a:bodyPr/>
                    <a:lstStyle/>
                    <a:p>
                      <a:pPr algn="ctr"/>
                      <a:r>
                        <a:rPr lang="en-US" altLang="zh-CN" sz="1400" dirty="0" smtClean="0"/>
                        <a:t>16</a:t>
                      </a:r>
                      <a:endParaRPr lang="zh-CN" altLang="en-US" sz="1400" dirty="0"/>
                    </a:p>
                  </a:txBody>
                  <a:tcPr>
                    <a:solidFill>
                      <a:schemeClr val="bg1">
                        <a:lumMod val="85000"/>
                      </a:schemeClr>
                    </a:solidFill>
                  </a:tcPr>
                </a:tc>
                <a:tc>
                  <a:txBody>
                    <a:bodyPr/>
                    <a:lstStyle/>
                    <a:p>
                      <a:pPr algn="ctr"/>
                      <a:r>
                        <a:rPr lang="en-US" altLang="zh-CN" sz="1400" dirty="0" smtClean="0"/>
                        <a:t>4</a:t>
                      </a:r>
                      <a:endParaRPr lang="zh-CN" altLang="en-US" sz="1400" dirty="0"/>
                    </a:p>
                  </a:txBody>
                  <a:tcPr>
                    <a:solidFill>
                      <a:schemeClr val="bg1">
                        <a:lumMod val="85000"/>
                      </a:schemeClr>
                    </a:solidFill>
                  </a:tcPr>
                </a:tc>
                <a:extLst>
                  <a:ext uri="{0D108BD9-81ED-4DB2-BD59-A6C34878D82A}">
                    <a16:rowId xmlns:a16="http://schemas.microsoft.com/office/drawing/2014/main" val="3705681607"/>
                  </a:ext>
                </a:extLst>
              </a:tr>
              <a:tr h="373985">
                <a:tc>
                  <a:txBody>
                    <a:bodyPr/>
                    <a:lstStyle/>
                    <a:p>
                      <a:pPr algn="ctr"/>
                      <a:r>
                        <a:rPr lang="en-US" altLang="zh-CN" sz="1400" dirty="0" smtClean="0"/>
                        <a:t>2021.05.01</a:t>
                      </a:r>
                      <a:endParaRPr lang="zh-CN" altLang="en-US" sz="1400" dirty="0"/>
                    </a:p>
                  </a:txBody>
                  <a:tcPr>
                    <a:solidFill>
                      <a:schemeClr val="bg1">
                        <a:lumMod val="95000"/>
                      </a:schemeClr>
                    </a:solidFill>
                  </a:tcPr>
                </a:tc>
                <a:tc>
                  <a:txBody>
                    <a:bodyPr/>
                    <a:lstStyle/>
                    <a:p>
                      <a:pPr algn="ctr"/>
                      <a:r>
                        <a:rPr lang="zh-CN" altLang="en-US" sz="1400" dirty="0" smtClean="0"/>
                        <a:t>中国</a:t>
                      </a:r>
                      <a:endParaRPr lang="zh-CN" altLang="en-US" sz="1400" dirty="0"/>
                    </a:p>
                  </a:txBody>
                  <a:tcPr>
                    <a:solidFill>
                      <a:schemeClr val="bg1">
                        <a:lumMod val="95000"/>
                      </a:schemeClr>
                    </a:solidFill>
                  </a:tcPr>
                </a:tc>
                <a:tc>
                  <a:txBody>
                    <a:bodyPr/>
                    <a:lstStyle/>
                    <a:p>
                      <a:pPr algn="ctr"/>
                      <a:r>
                        <a:rPr lang="zh-CN" altLang="en-US" sz="1400" dirty="0" smtClean="0"/>
                        <a:t>深圳</a:t>
                      </a:r>
                      <a:endParaRPr lang="zh-CN" altLang="en-US" sz="1400" dirty="0"/>
                    </a:p>
                  </a:txBody>
                  <a:tcPr>
                    <a:solidFill>
                      <a:schemeClr val="bg1">
                        <a:lumMod val="95000"/>
                      </a:schemeClr>
                    </a:solidFill>
                  </a:tcPr>
                </a:tc>
                <a:tc>
                  <a:txBody>
                    <a:bodyPr/>
                    <a:lstStyle/>
                    <a:p>
                      <a:pPr algn="ctr"/>
                      <a:r>
                        <a:rPr lang="en-US" altLang="zh-CN" sz="1400" dirty="0" smtClean="0"/>
                        <a:t>18</a:t>
                      </a:r>
                      <a:endParaRPr lang="zh-CN" altLang="en-US" sz="1400" dirty="0"/>
                    </a:p>
                  </a:txBody>
                  <a:tcPr>
                    <a:solidFill>
                      <a:schemeClr val="bg1">
                        <a:lumMod val="95000"/>
                      </a:schemeClr>
                    </a:solidFill>
                  </a:tcPr>
                </a:tc>
                <a:tc>
                  <a:txBody>
                    <a:bodyPr/>
                    <a:lstStyle/>
                    <a:p>
                      <a:pPr algn="ctr"/>
                      <a:r>
                        <a:rPr lang="en-US" altLang="zh-CN" sz="1400" dirty="0" smtClean="0"/>
                        <a:t>2</a:t>
                      </a:r>
                      <a:endParaRPr lang="zh-CN" altLang="en-US" sz="1400" dirty="0"/>
                    </a:p>
                  </a:txBody>
                  <a:tcPr>
                    <a:solidFill>
                      <a:schemeClr val="bg1">
                        <a:lumMod val="95000"/>
                      </a:schemeClr>
                    </a:solidFill>
                  </a:tcPr>
                </a:tc>
                <a:extLst>
                  <a:ext uri="{0D108BD9-81ED-4DB2-BD59-A6C34878D82A}">
                    <a16:rowId xmlns:a16="http://schemas.microsoft.com/office/drawing/2014/main" val="206027017"/>
                  </a:ext>
                </a:extLst>
              </a:tr>
              <a:tr h="373985">
                <a:tc>
                  <a:txBody>
                    <a:bodyPr/>
                    <a:lstStyle/>
                    <a:p>
                      <a:pPr algn="ctr"/>
                      <a:r>
                        <a:rPr lang="en-US" altLang="zh-CN" sz="1400" dirty="0" smtClean="0"/>
                        <a:t>2021.05.02</a:t>
                      </a:r>
                      <a:endParaRPr lang="zh-CN" altLang="en-US" sz="1400" dirty="0"/>
                    </a:p>
                  </a:txBody>
                  <a:tcPr>
                    <a:solidFill>
                      <a:schemeClr val="bg1">
                        <a:lumMod val="85000"/>
                      </a:schemeClr>
                    </a:solidFill>
                  </a:tcPr>
                </a:tc>
                <a:tc>
                  <a:txBody>
                    <a:bodyPr/>
                    <a:lstStyle/>
                    <a:p>
                      <a:pPr algn="ctr"/>
                      <a:r>
                        <a:rPr lang="zh-CN" altLang="en-US" sz="1400" dirty="0" smtClean="0"/>
                        <a:t>美国</a:t>
                      </a:r>
                      <a:endParaRPr lang="zh-CN" altLang="en-US" sz="1400" dirty="0"/>
                    </a:p>
                  </a:txBody>
                  <a:tcPr>
                    <a:solidFill>
                      <a:schemeClr val="bg1">
                        <a:lumMod val="85000"/>
                      </a:schemeClr>
                    </a:solidFill>
                  </a:tcPr>
                </a:tc>
                <a:tc>
                  <a:txBody>
                    <a:bodyPr/>
                    <a:lstStyle/>
                    <a:p>
                      <a:pPr algn="ctr"/>
                      <a:r>
                        <a:rPr lang="zh-CN" altLang="en-US" sz="1400" dirty="0" smtClean="0"/>
                        <a:t>纽约</a:t>
                      </a:r>
                      <a:endParaRPr lang="zh-CN" altLang="en-US" sz="1400" dirty="0"/>
                    </a:p>
                  </a:txBody>
                  <a:tcPr>
                    <a:solidFill>
                      <a:schemeClr val="bg1">
                        <a:lumMod val="85000"/>
                      </a:schemeClr>
                    </a:solidFill>
                  </a:tcPr>
                </a:tc>
                <a:tc>
                  <a:txBody>
                    <a:bodyPr/>
                    <a:lstStyle/>
                    <a:p>
                      <a:pPr algn="ctr"/>
                      <a:r>
                        <a:rPr lang="en-US" altLang="zh-CN" sz="1400" dirty="0" smtClean="0"/>
                        <a:t>14</a:t>
                      </a:r>
                      <a:endParaRPr lang="zh-CN" altLang="en-US" sz="1400" dirty="0"/>
                    </a:p>
                  </a:txBody>
                  <a:tcPr>
                    <a:solidFill>
                      <a:schemeClr val="bg1">
                        <a:lumMod val="85000"/>
                      </a:schemeClr>
                    </a:solidFill>
                  </a:tcPr>
                </a:tc>
                <a:tc>
                  <a:txBody>
                    <a:bodyPr/>
                    <a:lstStyle/>
                    <a:p>
                      <a:pPr algn="ctr"/>
                      <a:r>
                        <a:rPr lang="en-US" altLang="zh-CN" sz="1400" dirty="0" smtClean="0"/>
                        <a:t>7</a:t>
                      </a:r>
                      <a:endParaRPr lang="zh-CN" altLang="en-US" sz="1400" dirty="0"/>
                    </a:p>
                  </a:txBody>
                  <a:tcPr>
                    <a:solidFill>
                      <a:schemeClr val="bg1">
                        <a:lumMod val="85000"/>
                      </a:schemeClr>
                    </a:solidFill>
                  </a:tcPr>
                </a:tc>
                <a:extLst>
                  <a:ext uri="{0D108BD9-81ED-4DB2-BD59-A6C34878D82A}">
                    <a16:rowId xmlns:a16="http://schemas.microsoft.com/office/drawing/2014/main" val="1013322074"/>
                  </a:ext>
                </a:extLst>
              </a:tr>
              <a:tr h="373985">
                <a:tc>
                  <a:txBody>
                    <a:bodyPr/>
                    <a:lstStyle/>
                    <a:p>
                      <a:pPr algn="ctr"/>
                      <a:r>
                        <a:rPr lang="en-US" altLang="zh-CN" sz="1400" dirty="0" smtClean="0"/>
                        <a:t>2021.05.01</a:t>
                      </a:r>
                      <a:endParaRPr lang="zh-CN" altLang="en-US" sz="1400" dirty="0"/>
                    </a:p>
                  </a:txBody>
                  <a:tcPr>
                    <a:solidFill>
                      <a:schemeClr val="bg1">
                        <a:lumMod val="95000"/>
                      </a:schemeClr>
                    </a:solidFill>
                  </a:tcPr>
                </a:tc>
                <a:tc>
                  <a:txBody>
                    <a:bodyPr/>
                    <a:lstStyle/>
                    <a:p>
                      <a:pPr algn="ctr"/>
                      <a:r>
                        <a:rPr lang="zh-CN" altLang="en-US" sz="1400" dirty="0" smtClean="0"/>
                        <a:t>中国</a:t>
                      </a:r>
                      <a:endParaRPr lang="zh-CN" altLang="en-US" sz="1400" dirty="0"/>
                    </a:p>
                  </a:txBody>
                  <a:tcPr>
                    <a:solidFill>
                      <a:schemeClr val="bg1">
                        <a:lumMod val="95000"/>
                      </a:schemeClr>
                    </a:solidFill>
                  </a:tcPr>
                </a:tc>
                <a:tc>
                  <a:txBody>
                    <a:bodyPr/>
                    <a:lstStyle/>
                    <a:p>
                      <a:pPr algn="ctr"/>
                      <a:r>
                        <a:rPr lang="zh-CN" altLang="en-US" sz="1400" dirty="0" smtClean="0"/>
                        <a:t>深圳</a:t>
                      </a:r>
                      <a:endParaRPr lang="zh-CN" altLang="en-US" sz="1400" dirty="0"/>
                    </a:p>
                  </a:txBody>
                  <a:tcPr>
                    <a:solidFill>
                      <a:schemeClr val="bg1">
                        <a:lumMod val="95000"/>
                      </a:schemeClr>
                    </a:solidFill>
                  </a:tcPr>
                </a:tc>
                <a:tc>
                  <a:txBody>
                    <a:bodyPr/>
                    <a:lstStyle/>
                    <a:p>
                      <a:pPr algn="ctr"/>
                      <a:endParaRPr lang="zh-CN" altLang="en-US" sz="1400" dirty="0"/>
                    </a:p>
                  </a:txBody>
                  <a:tcPr>
                    <a:solidFill>
                      <a:schemeClr val="bg1">
                        <a:lumMod val="95000"/>
                      </a:schemeClr>
                    </a:solidFill>
                  </a:tcPr>
                </a:tc>
                <a:tc>
                  <a:txBody>
                    <a:bodyPr/>
                    <a:lstStyle/>
                    <a:p>
                      <a:pPr algn="ctr"/>
                      <a:r>
                        <a:rPr lang="en-US" altLang="zh-CN" sz="1400" dirty="0" smtClean="0"/>
                        <a:t>5</a:t>
                      </a:r>
                      <a:endParaRPr lang="zh-CN" altLang="en-US" sz="1400" dirty="0"/>
                    </a:p>
                  </a:txBody>
                  <a:tcPr>
                    <a:solidFill>
                      <a:schemeClr val="bg1">
                        <a:lumMod val="95000"/>
                      </a:schemeClr>
                    </a:solidFill>
                  </a:tcPr>
                </a:tc>
                <a:extLst>
                  <a:ext uri="{0D108BD9-81ED-4DB2-BD59-A6C34878D82A}">
                    <a16:rowId xmlns:a16="http://schemas.microsoft.com/office/drawing/2014/main" val="2203485665"/>
                  </a:ext>
                </a:extLst>
              </a:tr>
              <a:tr h="373985">
                <a:tc>
                  <a:txBody>
                    <a:bodyPr/>
                    <a:lstStyle/>
                    <a:p>
                      <a:pPr algn="ctr"/>
                      <a:r>
                        <a:rPr lang="en-US" altLang="zh-CN" sz="1400" dirty="0" smtClean="0"/>
                        <a:t>2021.05.02</a:t>
                      </a:r>
                      <a:endParaRPr lang="zh-CN" altLang="en-US" sz="1400" dirty="0"/>
                    </a:p>
                  </a:txBody>
                  <a:tcPr>
                    <a:solidFill>
                      <a:schemeClr val="bg1">
                        <a:lumMod val="85000"/>
                      </a:schemeClr>
                    </a:solidFill>
                  </a:tcPr>
                </a:tc>
                <a:tc>
                  <a:txBody>
                    <a:bodyPr/>
                    <a:lstStyle/>
                    <a:p>
                      <a:pPr algn="ctr"/>
                      <a:r>
                        <a:rPr lang="zh-CN" altLang="en-US" sz="1400" dirty="0" smtClean="0"/>
                        <a:t>美国</a:t>
                      </a:r>
                      <a:endParaRPr lang="zh-CN" altLang="en-US" sz="1400" dirty="0"/>
                    </a:p>
                  </a:txBody>
                  <a:tcPr>
                    <a:solidFill>
                      <a:schemeClr val="bg1">
                        <a:lumMod val="85000"/>
                      </a:schemeClr>
                    </a:solidFill>
                  </a:tcPr>
                </a:tc>
                <a:tc>
                  <a:txBody>
                    <a:bodyPr/>
                    <a:lstStyle/>
                    <a:p>
                      <a:pPr algn="ctr"/>
                      <a:r>
                        <a:rPr lang="zh-CN" altLang="en-US" sz="1400" dirty="0" smtClean="0"/>
                        <a:t>纽约</a:t>
                      </a:r>
                      <a:endParaRPr lang="zh-CN" altLang="en-US" sz="1400" dirty="0"/>
                    </a:p>
                  </a:txBody>
                  <a:tcPr>
                    <a:solidFill>
                      <a:schemeClr val="bg1">
                        <a:lumMod val="85000"/>
                      </a:schemeClr>
                    </a:solidFill>
                  </a:tcPr>
                </a:tc>
                <a:tc>
                  <a:txBody>
                    <a:bodyPr/>
                    <a:lstStyle/>
                    <a:p>
                      <a:pPr algn="ctr"/>
                      <a:r>
                        <a:rPr lang="en-US" altLang="zh-CN" sz="1400" dirty="0" smtClean="0"/>
                        <a:t>17</a:t>
                      </a:r>
                      <a:endParaRPr lang="zh-CN" altLang="en-US" sz="1400" dirty="0"/>
                    </a:p>
                  </a:txBody>
                  <a:tcPr>
                    <a:solidFill>
                      <a:schemeClr val="bg1">
                        <a:lumMod val="85000"/>
                      </a:schemeClr>
                    </a:solidFill>
                  </a:tcPr>
                </a:tc>
                <a:tc>
                  <a:txBody>
                    <a:bodyPr/>
                    <a:lstStyle/>
                    <a:p>
                      <a:pPr algn="ctr"/>
                      <a:r>
                        <a:rPr lang="en-US" altLang="zh-CN" sz="1400" dirty="0" smtClean="0"/>
                        <a:t>3</a:t>
                      </a:r>
                      <a:endParaRPr lang="zh-CN" altLang="en-US" sz="1400" dirty="0"/>
                    </a:p>
                  </a:txBody>
                  <a:tcPr>
                    <a:solidFill>
                      <a:schemeClr val="bg1">
                        <a:lumMod val="85000"/>
                      </a:schemeClr>
                    </a:solidFill>
                  </a:tcPr>
                </a:tc>
                <a:extLst>
                  <a:ext uri="{0D108BD9-81ED-4DB2-BD59-A6C34878D82A}">
                    <a16:rowId xmlns:a16="http://schemas.microsoft.com/office/drawing/2014/main" val="3649037103"/>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274109230"/>
              </p:ext>
            </p:extLst>
          </p:nvPr>
        </p:nvGraphicFramePr>
        <p:xfrm>
          <a:off x="498566" y="3713491"/>
          <a:ext cx="4722660" cy="373985"/>
        </p:xfrm>
        <a:graphic>
          <a:graphicData uri="http://schemas.openxmlformats.org/drawingml/2006/table">
            <a:tbl>
              <a:tblPr firstRow="1" bandRow="1">
                <a:tableStyleId>{5C22544A-7EE6-4342-B048-85BDC9FD1C3A}</a:tableStyleId>
              </a:tblPr>
              <a:tblGrid>
                <a:gridCol w="1030624">
                  <a:extLst>
                    <a:ext uri="{9D8B030D-6E8A-4147-A177-3AD203B41FA5}">
                      <a16:colId xmlns:a16="http://schemas.microsoft.com/office/drawing/2014/main" val="2433735727"/>
                    </a:ext>
                  </a:extLst>
                </a:gridCol>
                <a:gridCol w="858440">
                  <a:extLst>
                    <a:ext uri="{9D8B030D-6E8A-4147-A177-3AD203B41FA5}">
                      <a16:colId xmlns:a16="http://schemas.microsoft.com/office/drawing/2014/main" val="2595885930"/>
                    </a:ext>
                  </a:extLst>
                </a:gridCol>
                <a:gridCol w="944532">
                  <a:extLst>
                    <a:ext uri="{9D8B030D-6E8A-4147-A177-3AD203B41FA5}">
                      <a16:colId xmlns:a16="http://schemas.microsoft.com/office/drawing/2014/main" val="3040371444"/>
                    </a:ext>
                  </a:extLst>
                </a:gridCol>
                <a:gridCol w="944532">
                  <a:extLst>
                    <a:ext uri="{9D8B030D-6E8A-4147-A177-3AD203B41FA5}">
                      <a16:colId xmlns:a16="http://schemas.microsoft.com/office/drawing/2014/main" val="1266693999"/>
                    </a:ext>
                  </a:extLst>
                </a:gridCol>
                <a:gridCol w="944532">
                  <a:extLst>
                    <a:ext uri="{9D8B030D-6E8A-4147-A177-3AD203B41FA5}">
                      <a16:colId xmlns:a16="http://schemas.microsoft.com/office/drawing/2014/main" val="1079189179"/>
                    </a:ext>
                  </a:extLst>
                </a:gridCol>
              </a:tblGrid>
              <a:tr h="373985">
                <a:tc>
                  <a:txBody>
                    <a:bodyPr/>
                    <a:lstStyle/>
                    <a:p>
                      <a:pPr algn="ctr"/>
                      <a:r>
                        <a:rPr lang="en-US" altLang="zh-CN" sz="1400" b="0" dirty="0" smtClean="0">
                          <a:solidFill>
                            <a:schemeClr val="tx1"/>
                          </a:solidFill>
                        </a:rPr>
                        <a:t>2021.05.02</a:t>
                      </a:r>
                      <a:endParaRPr lang="zh-CN" altLang="en-US" sz="1400" b="0" dirty="0">
                        <a:solidFill>
                          <a:schemeClr val="tx1"/>
                        </a:solidFill>
                      </a:endParaRPr>
                    </a:p>
                  </a:txBody>
                  <a:tcPr>
                    <a:solidFill>
                      <a:schemeClr val="bg1">
                        <a:lumMod val="95000"/>
                      </a:schemeClr>
                    </a:solidFill>
                  </a:tcPr>
                </a:tc>
                <a:tc>
                  <a:txBody>
                    <a:bodyPr/>
                    <a:lstStyle/>
                    <a:p>
                      <a:pPr algn="ctr"/>
                      <a:r>
                        <a:rPr lang="zh-CN" altLang="en-US" sz="1400" b="0" dirty="0" smtClean="0">
                          <a:solidFill>
                            <a:schemeClr val="tx1"/>
                          </a:solidFill>
                        </a:rPr>
                        <a:t>美国</a:t>
                      </a:r>
                      <a:endParaRPr lang="zh-CN" altLang="en-US" sz="1400" b="0" dirty="0">
                        <a:solidFill>
                          <a:schemeClr val="tx1"/>
                        </a:solidFill>
                      </a:endParaRPr>
                    </a:p>
                  </a:txBody>
                  <a:tcPr>
                    <a:solidFill>
                      <a:schemeClr val="bg1">
                        <a:lumMod val="95000"/>
                      </a:schemeClr>
                    </a:solidFill>
                  </a:tcPr>
                </a:tc>
                <a:tc>
                  <a:txBody>
                    <a:bodyPr/>
                    <a:lstStyle/>
                    <a:p>
                      <a:pPr algn="ctr"/>
                      <a:r>
                        <a:rPr lang="zh-CN" altLang="en-US" sz="1400" b="0" dirty="0" smtClean="0">
                          <a:solidFill>
                            <a:schemeClr val="tx1"/>
                          </a:solidFill>
                        </a:rPr>
                        <a:t>纽约</a:t>
                      </a:r>
                      <a:endParaRPr lang="zh-CN" altLang="en-US" sz="1400" b="0" dirty="0">
                        <a:solidFill>
                          <a:schemeClr val="tx1"/>
                        </a:solidFill>
                      </a:endParaRPr>
                    </a:p>
                  </a:txBody>
                  <a:tcPr>
                    <a:solidFill>
                      <a:schemeClr val="bg1">
                        <a:lumMod val="95000"/>
                      </a:schemeClr>
                    </a:solidFill>
                  </a:tcPr>
                </a:tc>
                <a:tc>
                  <a:txBody>
                    <a:bodyPr/>
                    <a:lstStyle/>
                    <a:p>
                      <a:pPr algn="ctr"/>
                      <a:r>
                        <a:rPr lang="en-US" altLang="zh-CN" sz="1400" b="0" dirty="0" smtClean="0">
                          <a:solidFill>
                            <a:schemeClr val="tx1"/>
                          </a:solidFill>
                        </a:rPr>
                        <a:t>19</a:t>
                      </a:r>
                      <a:endParaRPr lang="zh-CN" altLang="en-US" sz="1400" b="0" dirty="0">
                        <a:solidFill>
                          <a:schemeClr val="tx1"/>
                        </a:solidFill>
                      </a:endParaRPr>
                    </a:p>
                  </a:txBody>
                  <a:tcPr>
                    <a:solidFill>
                      <a:schemeClr val="bg1">
                        <a:lumMod val="95000"/>
                      </a:schemeClr>
                    </a:solidFill>
                  </a:tcPr>
                </a:tc>
                <a:tc>
                  <a:txBody>
                    <a:bodyPr/>
                    <a:lstStyle/>
                    <a:p>
                      <a:pPr algn="ctr"/>
                      <a:r>
                        <a:rPr lang="en-US" altLang="zh-CN" sz="1400" b="0" dirty="0" smtClean="0">
                          <a:solidFill>
                            <a:schemeClr val="tx1"/>
                          </a:solidFill>
                        </a:rPr>
                        <a:t>4</a:t>
                      </a:r>
                      <a:endParaRPr lang="zh-CN" altLang="en-US" sz="1400" b="0" dirty="0">
                        <a:solidFill>
                          <a:schemeClr val="tx1"/>
                        </a:solidFill>
                      </a:endParaRPr>
                    </a:p>
                  </a:txBody>
                  <a:tcPr>
                    <a:solidFill>
                      <a:schemeClr val="bg1">
                        <a:lumMod val="95000"/>
                      </a:schemeClr>
                    </a:solidFill>
                  </a:tcPr>
                </a:tc>
                <a:extLst>
                  <a:ext uri="{0D108BD9-81ED-4DB2-BD59-A6C34878D82A}">
                    <a16:rowId xmlns:a16="http://schemas.microsoft.com/office/drawing/2014/main" val="1943565205"/>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953694862"/>
              </p:ext>
            </p:extLst>
          </p:nvPr>
        </p:nvGraphicFramePr>
        <p:xfrm>
          <a:off x="498566" y="4373752"/>
          <a:ext cx="4722660" cy="1495940"/>
        </p:xfrm>
        <a:graphic>
          <a:graphicData uri="http://schemas.openxmlformats.org/drawingml/2006/table">
            <a:tbl>
              <a:tblPr firstRow="1" bandRow="1">
                <a:tableStyleId>{5C22544A-7EE6-4342-B048-85BDC9FD1C3A}</a:tableStyleId>
              </a:tblPr>
              <a:tblGrid>
                <a:gridCol w="1030624">
                  <a:extLst>
                    <a:ext uri="{9D8B030D-6E8A-4147-A177-3AD203B41FA5}">
                      <a16:colId xmlns:a16="http://schemas.microsoft.com/office/drawing/2014/main" val="3983576145"/>
                    </a:ext>
                  </a:extLst>
                </a:gridCol>
                <a:gridCol w="858440">
                  <a:extLst>
                    <a:ext uri="{9D8B030D-6E8A-4147-A177-3AD203B41FA5}">
                      <a16:colId xmlns:a16="http://schemas.microsoft.com/office/drawing/2014/main" val="257890197"/>
                    </a:ext>
                  </a:extLst>
                </a:gridCol>
                <a:gridCol w="944532">
                  <a:extLst>
                    <a:ext uri="{9D8B030D-6E8A-4147-A177-3AD203B41FA5}">
                      <a16:colId xmlns:a16="http://schemas.microsoft.com/office/drawing/2014/main" val="1596964187"/>
                    </a:ext>
                  </a:extLst>
                </a:gridCol>
                <a:gridCol w="944532">
                  <a:extLst>
                    <a:ext uri="{9D8B030D-6E8A-4147-A177-3AD203B41FA5}">
                      <a16:colId xmlns:a16="http://schemas.microsoft.com/office/drawing/2014/main" val="1020012133"/>
                    </a:ext>
                  </a:extLst>
                </a:gridCol>
                <a:gridCol w="944532">
                  <a:extLst>
                    <a:ext uri="{9D8B030D-6E8A-4147-A177-3AD203B41FA5}">
                      <a16:colId xmlns:a16="http://schemas.microsoft.com/office/drawing/2014/main" val="1980521677"/>
                    </a:ext>
                  </a:extLst>
                </a:gridCol>
              </a:tblGrid>
              <a:tr h="373985">
                <a:tc>
                  <a:txBody>
                    <a:bodyPr/>
                    <a:lstStyle/>
                    <a:p>
                      <a:pPr algn="ctr"/>
                      <a:r>
                        <a:rPr lang="en-US" altLang="zh-CN" sz="1400" dirty="0" smtClean="0">
                          <a:solidFill>
                            <a:schemeClr val="bg1"/>
                          </a:solidFill>
                        </a:rPr>
                        <a:t>date</a:t>
                      </a:r>
                      <a:endParaRPr lang="zh-CN" altLang="en-US" sz="1400" dirty="0">
                        <a:solidFill>
                          <a:schemeClr val="bg1"/>
                        </a:solidFill>
                      </a:endParaRPr>
                    </a:p>
                  </a:txBody>
                  <a:tcPr>
                    <a:solidFill>
                      <a:srgbClr val="C00000"/>
                    </a:solidFill>
                  </a:tcPr>
                </a:tc>
                <a:tc>
                  <a:txBody>
                    <a:bodyPr/>
                    <a:lstStyle/>
                    <a:p>
                      <a:pPr algn="ctr"/>
                      <a:r>
                        <a:rPr lang="en-US" altLang="zh-CN" sz="1400" dirty="0" smtClean="0">
                          <a:solidFill>
                            <a:schemeClr val="bg1"/>
                          </a:solidFill>
                        </a:rPr>
                        <a:t>country</a:t>
                      </a:r>
                      <a:endParaRPr lang="zh-CN" altLang="en-US" sz="1400" dirty="0">
                        <a:solidFill>
                          <a:schemeClr val="bg1"/>
                        </a:solidFill>
                      </a:endParaRPr>
                    </a:p>
                  </a:txBody>
                  <a:tcPr>
                    <a:solidFill>
                      <a:srgbClr val="C00000"/>
                    </a:solidFill>
                  </a:tcPr>
                </a:tc>
                <a:tc>
                  <a:txBody>
                    <a:bodyPr/>
                    <a:lstStyle/>
                    <a:p>
                      <a:pPr algn="ctr"/>
                      <a:r>
                        <a:rPr lang="en-US" altLang="zh-CN" sz="1400" dirty="0" smtClean="0">
                          <a:solidFill>
                            <a:schemeClr val="bg1"/>
                          </a:solidFill>
                        </a:rPr>
                        <a:t>city</a:t>
                      </a:r>
                      <a:endParaRPr lang="zh-CN" altLang="en-US" sz="1400" dirty="0">
                        <a:solidFill>
                          <a:schemeClr val="bg1"/>
                        </a:solidFill>
                      </a:endParaRPr>
                    </a:p>
                  </a:txBody>
                  <a:tcPr>
                    <a:solidFill>
                      <a:srgbClr val="C00000"/>
                    </a:solidFill>
                  </a:tcPr>
                </a:tc>
                <a:tc>
                  <a:txBody>
                    <a:bodyPr/>
                    <a:lstStyle/>
                    <a:p>
                      <a:pPr algn="ctr"/>
                      <a:r>
                        <a:rPr lang="en-US" altLang="zh-CN" sz="1400" dirty="0" smtClean="0">
                          <a:solidFill>
                            <a:schemeClr val="bg1"/>
                          </a:solidFill>
                        </a:rPr>
                        <a:t>age</a:t>
                      </a:r>
                      <a:endParaRPr lang="zh-CN" altLang="en-US" sz="1400" dirty="0">
                        <a:solidFill>
                          <a:schemeClr val="bg1"/>
                        </a:solidFill>
                      </a:endParaRPr>
                    </a:p>
                  </a:txBody>
                  <a:tcPr>
                    <a:solidFill>
                      <a:srgbClr val="C00000"/>
                    </a:solidFill>
                  </a:tcPr>
                </a:tc>
                <a:tc>
                  <a:txBody>
                    <a:bodyPr/>
                    <a:lstStyle/>
                    <a:p>
                      <a:pPr algn="ctr"/>
                      <a:r>
                        <a:rPr lang="en-US" altLang="zh-CN" sz="1400" dirty="0" err="1" smtClean="0"/>
                        <a:t>pv</a:t>
                      </a:r>
                      <a:endParaRPr lang="zh-CN" altLang="en-US" sz="1400" dirty="0"/>
                    </a:p>
                  </a:txBody>
                  <a:tcPr>
                    <a:solidFill>
                      <a:srgbClr val="C00000"/>
                    </a:solidFill>
                  </a:tcPr>
                </a:tc>
                <a:extLst>
                  <a:ext uri="{0D108BD9-81ED-4DB2-BD59-A6C34878D82A}">
                    <a16:rowId xmlns:a16="http://schemas.microsoft.com/office/drawing/2014/main" val="3160216661"/>
                  </a:ext>
                </a:extLst>
              </a:tr>
              <a:tr h="373985">
                <a:tc>
                  <a:txBody>
                    <a:bodyPr/>
                    <a:lstStyle/>
                    <a:p>
                      <a:pPr algn="ctr"/>
                      <a:r>
                        <a:rPr lang="en-US" altLang="zh-CN" sz="1400" dirty="0" smtClean="0"/>
                        <a:t>2021.05.01</a:t>
                      </a:r>
                      <a:endParaRPr lang="zh-CN" altLang="en-US" sz="1400" dirty="0"/>
                    </a:p>
                  </a:txBody>
                  <a:tcPr>
                    <a:solidFill>
                      <a:schemeClr val="bg1">
                        <a:lumMod val="95000"/>
                      </a:schemeClr>
                    </a:solidFill>
                  </a:tcPr>
                </a:tc>
                <a:tc>
                  <a:txBody>
                    <a:bodyPr/>
                    <a:lstStyle/>
                    <a:p>
                      <a:pPr algn="ctr"/>
                      <a:r>
                        <a:rPr lang="zh-CN" altLang="en-US" sz="1400" dirty="0" smtClean="0"/>
                        <a:t>中国</a:t>
                      </a:r>
                      <a:endParaRPr lang="zh-CN" altLang="en-US" sz="1400" dirty="0"/>
                    </a:p>
                  </a:txBody>
                  <a:tcPr>
                    <a:solidFill>
                      <a:schemeClr val="bg1">
                        <a:lumMod val="95000"/>
                      </a:schemeClr>
                    </a:solidFill>
                  </a:tcPr>
                </a:tc>
                <a:tc>
                  <a:txBody>
                    <a:bodyPr/>
                    <a:lstStyle/>
                    <a:p>
                      <a:pPr algn="ctr"/>
                      <a:r>
                        <a:rPr lang="zh-CN" altLang="en-US" sz="1400" dirty="0" smtClean="0"/>
                        <a:t>北京</a:t>
                      </a:r>
                      <a:endParaRPr lang="zh-CN" altLang="en-US" sz="1400" dirty="0"/>
                    </a:p>
                  </a:txBody>
                  <a:tcPr>
                    <a:solidFill>
                      <a:schemeClr val="bg1">
                        <a:lumMod val="95000"/>
                      </a:schemeClr>
                    </a:solidFill>
                  </a:tcPr>
                </a:tc>
                <a:tc>
                  <a:txBody>
                    <a:bodyPr/>
                    <a:lstStyle/>
                    <a:p>
                      <a:pPr algn="ctr"/>
                      <a:r>
                        <a:rPr lang="en-US" altLang="zh-CN" sz="1400" dirty="0" smtClean="0"/>
                        <a:t>16</a:t>
                      </a:r>
                      <a:endParaRPr lang="zh-CN" altLang="en-US" sz="1400" dirty="0"/>
                    </a:p>
                  </a:txBody>
                  <a:tcPr>
                    <a:solidFill>
                      <a:schemeClr val="bg1">
                        <a:lumMod val="95000"/>
                      </a:schemeClr>
                    </a:solidFill>
                  </a:tcPr>
                </a:tc>
                <a:tc>
                  <a:txBody>
                    <a:bodyPr/>
                    <a:lstStyle/>
                    <a:p>
                      <a:pPr algn="ctr"/>
                      <a:r>
                        <a:rPr lang="en-US" altLang="zh-CN" sz="1400" dirty="0" smtClean="0"/>
                        <a:t>5</a:t>
                      </a:r>
                      <a:endParaRPr lang="zh-CN" altLang="en-US" sz="1400" dirty="0"/>
                    </a:p>
                  </a:txBody>
                  <a:tcPr>
                    <a:solidFill>
                      <a:schemeClr val="bg1">
                        <a:lumMod val="95000"/>
                      </a:schemeClr>
                    </a:solidFill>
                  </a:tcPr>
                </a:tc>
                <a:extLst>
                  <a:ext uri="{0D108BD9-81ED-4DB2-BD59-A6C34878D82A}">
                    <a16:rowId xmlns:a16="http://schemas.microsoft.com/office/drawing/2014/main" val="1563935961"/>
                  </a:ext>
                </a:extLst>
              </a:tr>
              <a:tr h="373985">
                <a:tc>
                  <a:txBody>
                    <a:bodyPr/>
                    <a:lstStyle/>
                    <a:p>
                      <a:pPr algn="ctr"/>
                      <a:r>
                        <a:rPr lang="en-US" altLang="zh-CN" sz="1400" dirty="0" smtClean="0"/>
                        <a:t>2021.05.01</a:t>
                      </a:r>
                      <a:endParaRPr lang="zh-CN" altLang="en-US" sz="1400" dirty="0"/>
                    </a:p>
                  </a:txBody>
                  <a:tcPr>
                    <a:solidFill>
                      <a:schemeClr val="bg1">
                        <a:lumMod val="85000"/>
                      </a:schemeClr>
                    </a:solidFill>
                  </a:tcPr>
                </a:tc>
                <a:tc>
                  <a:txBody>
                    <a:bodyPr/>
                    <a:lstStyle/>
                    <a:p>
                      <a:pPr algn="ctr"/>
                      <a:r>
                        <a:rPr lang="zh-CN" altLang="en-US" sz="1400" dirty="0" smtClean="0"/>
                        <a:t>中国</a:t>
                      </a:r>
                      <a:endParaRPr lang="zh-CN" altLang="en-US" sz="1400" dirty="0"/>
                    </a:p>
                  </a:txBody>
                  <a:tcPr>
                    <a:solidFill>
                      <a:schemeClr val="bg1">
                        <a:lumMod val="85000"/>
                      </a:schemeClr>
                    </a:solidFill>
                  </a:tcPr>
                </a:tc>
                <a:tc>
                  <a:txBody>
                    <a:bodyPr/>
                    <a:lstStyle/>
                    <a:p>
                      <a:pPr algn="ctr"/>
                      <a:r>
                        <a:rPr lang="zh-CN" altLang="en-US" sz="1400" dirty="0" smtClean="0"/>
                        <a:t>深圳</a:t>
                      </a:r>
                      <a:endParaRPr lang="zh-CN" altLang="en-US" sz="1400" dirty="0"/>
                    </a:p>
                  </a:txBody>
                  <a:tcPr>
                    <a:solidFill>
                      <a:schemeClr val="bg1">
                        <a:lumMod val="85000"/>
                      </a:schemeClr>
                    </a:solidFill>
                  </a:tcPr>
                </a:tc>
                <a:tc>
                  <a:txBody>
                    <a:bodyPr/>
                    <a:lstStyle/>
                    <a:p>
                      <a:pPr algn="ctr"/>
                      <a:r>
                        <a:rPr lang="en-US" altLang="zh-CN" sz="1400" dirty="0" smtClean="0"/>
                        <a:t>18</a:t>
                      </a:r>
                      <a:endParaRPr lang="zh-CN" altLang="en-US" sz="1400" dirty="0"/>
                    </a:p>
                  </a:txBody>
                  <a:tcPr>
                    <a:solidFill>
                      <a:schemeClr val="bg1">
                        <a:lumMod val="85000"/>
                      </a:schemeClr>
                    </a:solidFill>
                  </a:tcPr>
                </a:tc>
                <a:tc>
                  <a:txBody>
                    <a:bodyPr/>
                    <a:lstStyle/>
                    <a:p>
                      <a:pPr algn="ctr"/>
                      <a:r>
                        <a:rPr lang="en-US" altLang="zh-CN" sz="1400" dirty="0" smtClean="0"/>
                        <a:t>7</a:t>
                      </a:r>
                      <a:endParaRPr lang="zh-CN" altLang="en-US" sz="1400" dirty="0"/>
                    </a:p>
                  </a:txBody>
                  <a:tcPr>
                    <a:solidFill>
                      <a:schemeClr val="bg1">
                        <a:lumMod val="85000"/>
                      </a:schemeClr>
                    </a:solidFill>
                  </a:tcPr>
                </a:tc>
                <a:extLst>
                  <a:ext uri="{0D108BD9-81ED-4DB2-BD59-A6C34878D82A}">
                    <a16:rowId xmlns:a16="http://schemas.microsoft.com/office/drawing/2014/main" val="3507917972"/>
                  </a:ext>
                </a:extLst>
              </a:tr>
              <a:tr h="373985">
                <a:tc>
                  <a:txBody>
                    <a:bodyPr/>
                    <a:lstStyle/>
                    <a:p>
                      <a:pPr algn="ctr"/>
                      <a:r>
                        <a:rPr lang="en-US" altLang="zh-CN" sz="1400" dirty="0" smtClean="0"/>
                        <a:t>2021.05.01</a:t>
                      </a:r>
                      <a:endParaRPr lang="zh-CN" altLang="en-US" sz="1400" dirty="0"/>
                    </a:p>
                  </a:txBody>
                  <a:tcPr>
                    <a:solidFill>
                      <a:schemeClr val="bg1">
                        <a:lumMod val="95000"/>
                      </a:schemeClr>
                    </a:solidFill>
                  </a:tcPr>
                </a:tc>
                <a:tc>
                  <a:txBody>
                    <a:bodyPr/>
                    <a:lstStyle/>
                    <a:p>
                      <a:pPr algn="ctr"/>
                      <a:r>
                        <a:rPr lang="zh-CN" altLang="en-US" sz="1400" dirty="0" smtClean="0"/>
                        <a:t>美国</a:t>
                      </a:r>
                      <a:endParaRPr lang="zh-CN" altLang="en-US" sz="1400" dirty="0"/>
                    </a:p>
                  </a:txBody>
                  <a:tcPr>
                    <a:solidFill>
                      <a:schemeClr val="bg1">
                        <a:lumMod val="95000"/>
                      </a:schemeClr>
                    </a:solidFill>
                  </a:tcPr>
                </a:tc>
                <a:tc>
                  <a:txBody>
                    <a:bodyPr/>
                    <a:lstStyle/>
                    <a:p>
                      <a:pPr algn="ctr"/>
                      <a:r>
                        <a:rPr lang="zh-CN" altLang="en-US" sz="1400" dirty="0" smtClean="0"/>
                        <a:t>纽约</a:t>
                      </a:r>
                      <a:endParaRPr lang="zh-CN" altLang="en-US" sz="1400" dirty="0"/>
                    </a:p>
                  </a:txBody>
                  <a:tcPr>
                    <a:solidFill>
                      <a:schemeClr val="bg1">
                        <a:lumMod val="95000"/>
                      </a:schemeClr>
                    </a:solidFill>
                  </a:tcPr>
                </a:tc>
                <a:tc>
                  <a:txBody>
                    <a:bodyPr/>
                    <a:lstStyle/>
                    <a:p>
                      <a:pPr algn="ctr"/>
                      <a:r>
                        <a:rPr lang="en-US" altLang="zh-CN" sz="1400" dirty="0" smtClean="0"/>
                        <a:t>19</a:t>
                      </a:r>
                      <a:endParaRPr lang="zh-CN" altLang="en-US" sz="1400" dirty="0"/>
                    </a:p>
                  </a:txBody>
                  <a:tcPr>
                    <a:solidFill>
                      <a:schemeClr val="bg1">
                        <a:lumMod val="95000"/>
                      </a:schemeClr>
                    </a:solidFill>
                  </a:tcPr>
                </a:tc>
                <a:tc>
                  <a:txBody>
                    <a:bodyPr/>
                    <a:lstStyle/>
                    <a:p>
                      <a:pPr algn="ctr"/>
                      <a:r>
                        <a:rPr lang="en-US" altLang="zh-CN" sz="1400" dirty="0" smtClean="0"/>
                        <a:t>14</a:t>
                      </a:r>
                      <a:endParaRPr lang="zh-CN" altLang="en-US" sz="1400" dirty="0"/>
                    </a:p>
                  </a:txBody>
                  <a:tcPr>
                    <a:solidFill>
                      <a:schemeClr val="bg1">
                        <a:lumMod val="95000"/>
                      </a:schemeClr>
                    </a:solidFill>
                  </a:tcPr>
                </a:tc>
                <a:extLst>
                  <a:ext uri="{0D108BD9-81ED-4DB2-BD59-A6C34878D82A}">
                    <a16:rowId xmlns:a16="http://schemas.microsoft.com/office/drawing/2014/main" val="1226523837"/>
                  </a:ext>
                </a:extLst>
              </a:tr>
            </a:tbl>
          </a:graphicData>
        </a:graphic>
      </p:graphicFrame>
      <p:grpSp>
        <p:nvGrpSpPr>
          <p:cNvPr id="18" name="组合 17"/>
          <p:cNvGrpSpPr/>
          <p:nvPr/>
        </p:nvGrpSpPr>
        <p:grpSpPr>
          <a:xfrm>
            <a:off x="454336" y="6141584"/>
            <a:ext cx="4849184" cy="553386"/>
            <a:chOff x="6049160" y="5171428"/>
            <a:chExt cx="4870606" cy="653300"/>
          </a:xfrm>
        </p:grpSpPr>
        <p:sp>
          <p:nvSpPr>
            <p:cNvPr id="19" name="圆角矩形 18"/>
            <p:cNvSpPr/>
            <p:nvPr/>
          </p:nvSpPr>
          <p:spPr>
            <a:xfrm>
              <a:off x="6049160" y="5171428"/>
              <a:ext cx="4870606" cy="6533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049160" y="5176496"/>
              <a:ext cx="4870606" cy="628588"/>
            </a:xfrm>
            <a:prstGeom prst="rect">
              <a:avLst/>
            </a:prstGeom>
          </p:spPr>
          <p:txBody>
            <a:bodyPr wrap="square">
              <a:spAutoFit/>
            </a:bodyPr>
            <a:lstStyle/>
            <a:p>
              <a:pPr>
                <a:lnSpc>
                  <a:spcPct val="130000"/>
                </a:lnSpc>
              </a:pPr>
              <a:r>
                <a:rPr lang="en-US" altLang="zh-CN" sz="1100" dirty="0" smtClean="0"/>
                <a:t>Tips</a:t>
              </a:r>
              <a:r>
                <a:rPr lang="zh-CN" altLang="en-US" sz="1100" dirty="0" smtClean="0"/>
                <a:t>：</a:t>
              </a:r>
              <a:r>
                <a:rPr lang="zh-CN" altLang="en-US" sz="1100" dirty="0"/>
                <a:t>同一导入批次中的数据，对于 </a:t>
              </a:r>
              <a:r>
                <a:rPr lang="en-US" altLang="zh-CN" sz="1100" dirty="0"/>
                <a:t>REPLACE </a:t>
              </a:r>
              <a:r>
                <a:rPr lang="zh-CN" altLang="en-US" sz="1100" dirty="0" smtClean="0"/>
                <a:t>聚合</a:t>
              </a:r>
              <a:r>
                <a:rPr lang="zh-CN" altLang="en-US" sz="1100" dirty="0"/>
                <a:t>方式，替换顺序不做保证。而对于不同导入批次中的数据，可以保证，后一批次的数据会替换前一批次。 </a:t>
              </a:r>
            </a:p>
          </p:txBody>
        </p:sp>
      </p:grpSp>
      <p:sp>
        <p:nvSpPr>
          <p:cNvPr id="21" name="文本框 20"/>
          <p:cNvSpPr txBox="1"/>
          <p:nvPr/>
        </p:nvSpPr>
        <p:spPr>
          <a:xfrm>
            <a:off x="5510954" y="5044851"/>
            <a:ext cx="6317671" cy="1569660"/>
          </a:xfrm>
          <a:prstGeom prst="rect">
            <a:avLst/>
          </a:prstGeom>
          <a:noFill/>
        </p:spPr>
        <p:txBody>
          <a:bodyPr wrap="square" rtlCol="0">
            <a:spAutoFit/>
          </a:bodyPr>
          <a:lstStyle/>
          <a:p>
            <a:pPr>
              <a:lnSpc>
                <a:spcPct val="130000"/>
              </a:lnSpc>
            </a:pPr>
            <a:r>
              <a:rPr lang="zh-CN" altLang="en-US" sz="1600" dirty="0">
                <a:latin typeface="微软雅黑" panose="020B0503020204020204" pitchFamily="34" charset="-122"/>
                <a:ea typeface="微软雅黑" panose="020B0503020204020204" pitchFamily="34" charset="-122"/>
              </a:rPr>
              <a:t>适用场景</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a:lnSpc>
                <a:spcPct val="130000"/>
              </a:lnSpc>
            </a:pPr>
            <a:r>
              <a:rPr lang="zh-CN" altLang="en-US" sz="16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常用</a:t>
            </a:r>
            <a:r>
              <a:rPr lang="zh-CN" altLang="en-US" sz="1400" dirty="0">
                <a:latin typeface="微软雅黑" panose="020B0503020204020204" pitchFamily="34" charset="-122"/>
                <a:ea typeface="微软雅黑" panose="020B0503020204020204" pitchFamily="34" charset="-122"/>
              </a:rPr>
              <a:t>于业务方进行</a:t>
            </a:r>
            <a:r>
              <a:rPr lang="en-US" altLang="zh-CN" sz="1400" dirty="0">
                <a:latin typeface="微软雅黑" panose="020B0503020204020204" pitchFamily="34" charset="-122"/>
                <a:ea typeface="微软雅黑" panose="020B0503020204020204" pitchFamily="34" charset="-122"/>
              </a:rPr>
              <a:t>sum/count/max</a:t>
            </a:r>
            <a:r>
              <a:rPr lang="zh-CN" altLang="en-US" sz="1400" dirty="0">
                <a:latin typeface="微软雅黑" panose="020B0503020204020204" pitchFamily="34" charset="-122"/>
                <a:ea typeface="微软雅黑" panose="020B0503020204020204" pitchFamily="34" charset="-122"/>
              </a:rPr>
              <a:t>等汇总类查询</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可</a:t>
            </a:r>
            <a:r>
              <a:rPr lang="zh-CN" altLang="en-US" sz="1400" dirty="0" smtClean="0">
                <a:latin typeface="微软雅黑" panose="020B0503020204020204" pitchFamily="34" charset="-122"/>
                <a:ea typeface="微软雅黑" panose="020B0503020204020204" pitchFamily="34" charset="-122"/>
              </a:rPr>
              <a:t>适用于固定模式的报表类和多维业务分析场景，如</a:t>
            </a:r>
            <a:r>
              <a:rPr lang="en-US" altLang="zh-CN" sz="1400" dirty="0" smtClean="0">
                <a:latin typeface="微软雅黑" panose="020B0503020204020204" pitchFamily="34" charset="-122"/>
                <a:ea typeface="微软雅黑" panose="020B0503020204020204" pitchFamily="34" charset="-122"/>
              </a:rPr>
              <a:t>APP</a:t>
            </a:r>
            <a:r>
              <a:rPr lang="zh-CN" altLang="en-US" sz="1400" dirty="0">
                <a:latin typeface="微软雅黑" panose="020B0503020204020204" pitchFamily="34" charset="-122"/>
                <a:ea typeface="微软雅黑" panose="020B0503020204020204" pitchFamily="34" charset="-122"/>
              </a:rPr>
              <a:t>访问流量、点击</a:t>
            </a:r>
            <a:r>
              <a:rPr lang="zh-CN" altLang="en-US" sz="1400" dirty="0" smtClean="0">
                <a:latin typeface="微软雅黑" panose="020B0503020204020204" pitchFamily="34" charset="-122"/>
                <a:ea typeface="微软雅黑" panose="020B0503020204020204" pitchFamily="34" charset="-122"/>
              </a:rPr>
              <a:t>总量等。</a:t>
            </a:r>
            <a:endParaRPr lang="en-US" altLang="zh-CN" sz="1400" dirty="0" smtClean="0">
              <a:latin typeface="微软雅黑" panose="020B0503020204020204" pitchFamily="34" charset="-122"/>
              <a:ea typeface="微软雅黑" panose="020B0503020204020204" pitchFamily="34" charset="-122"/>
            </a:endParaRPr>
          </a:p>
          <a:p>
            <a:pPr>
              <a:lnSpc>
                <a:spcPct val="130000"/>
              </a:lnSpc>
            </a:pPr>
            <a:r>
              <a:rPr lang="zh-CN" altLang="en-US" sz="1400" dirty="0" smtClean="0">
                <a:latin typeface="微软雅黑" panose="020B0503020204020204" pitchFamily="34" charset="-122"/>
                <a:ea typeface="微软雅黑" panose="020B0503020204020204" pitchFamily="34" charset="-122"/>
              </a:rPr>
              <a:t>       不需要保存明细数据，只保存聚合后的结果数据。</a:t>
            </a:r>
            <a:endParaRPr lang="zh-CN" altLang="en-US" sz="1400" dirty="0">
              <a:latin typeface="微软雅黑" panose="020B0503020204020204" pitchFamily="34" charset="-122"/>
              <a:ea typeface="微软雅黑" panose="020B0503020204020204" pitchFamily="34" charset="-122"/>
            </a:endParaRPr>
          </a:p>
          <a:p>
            <a:r>
              <a:rPr lang="zh-CN" altLang="en-US" dirty="0" smtClean="0"/>
              <a:t>关于聚合模型保存明细数据：</a:t>
            </a:r>
            <a:endParaRPr lang="zh-CN" altLang="en-US" dirty="0"/>
          </a:p>
        </p:txBody>
      </p:sp>
    </p:spTree>
    <p:extLst>
      <p:ext uri="{BB962C8B-B14F-4D97-AF65-F5344CB8AC3E}">
        <p14:creationId xmlns:p14="http://schemas.microsoft.com/office/powerpoint/2010/main" val="1900904363"/>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a:t>
            </a:r>
            <a:r>
              <a:rPr lang="zh-CN" altLang="en-US" dirty="0" smtClean="0"/>
              <a:t>、</a:t>
            </a:r>
            <a:r>
              <a:rPr lang="zh-CN" altLang="en-US" dirty="0"/>
              <a:t>建</a:t>
            </a:r>
            <a:r>
              <a:rPr lang="zh-CN" altLang="en-US" dirty="0" smtClean="0"/>
              <a:t>表</a:t>
            </a:r>
            <a:r>
              <a:rPr lang="en-US" altLang="zh-CN" dirty="0" smtClean="0"/>
              <a:t>-</a:t>
            </a:r>
            <a:r>
              <a:rPr lang="zh-CN" altLang="en-US" dirty="0"/>
              <a:t>聚合</a:t>
            </a:r>
            <a:r>
              <a:rPr lang="en-US" altLang="zh-CN" dirty="0" smtClean="0"/>
              <a:t>(Aggregate </a:t>
            </a:r>
            <a:r>
              <a:rPr lang="en-US" altLang="zh-CN" dirty="0"/>
              <a:t>K</a:t>
            </a:r>
            <a:r>
              <a:rPr lang="en-US" altLang="zh-CN" dirty="0" smtClean="0"/>
              <a:t>ey)</a:t>
            </a:r>
            <a:r>
              <a:rPr lang="zh-CN" altLang="en-US" dirty="0" smtClean="0"/>
              <a:t>模型</a:t>
            </a:r>
            <a:endParaRPr lang="zh-CN" altLang="en-US" dirty="0"/>
          </a:p>
        </p:txBody>
      </p:sp>
      <p:sp>
        <p:nvSpPr>
          <p:cNvPr id="3" name="文本框 2"/>
          <p:cNvSpPr txBox="1"/>
          <p:nvPr/>
        </p:nvSpPr>
        <p:spPr>
          <a:xfrm>
            <a:off x="498566" y="706814"/>
            <a:ext cx="11608441" cy="877163"/>
          </a:xfrm>
          <a:prstGeom prst="rect">
            <a:avLst/>
          </a:prstGeom>
          <a:noFill/>
        </p:spPr>
        <p:txBody>
          <a:bodyPr wrap="square" rtlCol="0">
            <a:spAutoFit/>
          </a:bodyPr>
          <a:lstStyle/>
          <a:p>
            <a:pPr>
              <a:lnSpc>
                <a:spcPct val="150000"/>
              </a:lnSpc>
            </a:pPr>
            <a:r>
              <a:rPr lang="zh-CN" altLang="en-US" dirty="0" smtClean="0"/>
              <a:t>关于聚合模型导入后保留明细数据</a:t>
            </a:r>
            <a:endParaRPr lang="en-US" altLang="zh-CN" dirty="0" smtClean="0"/>
          </a:p>
          <a:p>
            <a:pPr>
              <a:lnSpc>
                <a:spcPct val="150000"/>
              </a:lnSpc>
            </a:pPr>
            <a:r>
              <a:rPr lang="zh-CN" altLang="en-US" sz="1600" dirty="0" smtClean="0"/>
              <a:t>中心思想：只要</a:t>
            </a:r>
            <a:r>
              <a:rPr lang="zh-CN" altLang="en-US" sz="1600" dirty="0"/>
              <a:t>保证导入的数据中，每一行的</a:t>
            </a:r>
            <a:r>
              <a:rPr lang="zh-CN" altLang="en-US" sz="1600" dirty="0">
                <a:solidFill>
                  <a:srgbClr val="FF0000"/>
                </a:solidFill>
              </a:rPr>
              <a:t> </a:t>
            </a:r>
            <a:r>
              <a:rPr lang="en-US" altLang="zh-CN" sz="1600" dirty="0">
                <a:solidFill>
                  <a:srgbClr val="FF0000"/>
                </a:solidFill>
              </a:rPr>
              <a:t>Key </a:t>
            </a:r>
            <a:r>
              <a:rPr lang="zh-CN" altLang="en-US" sz="1600" dirty="0"/>
              <a:t>都不完全相同，那么即使在聚合模型下</a:t>
            </a:r>
            <a:r>
              <a:rPr lang="zh-CN" altLang="en-US" sz="1600" dirty="0" smtClean="0"/>
              <a:t>，也</a:t>
            </a:r>
            <a:r>
              <a:rPr lang="zh-CN" altLang="en-US" sz="1600" dirty="0"/>
              <a:t>可以保存完整的明细数据。</a:t>
            </a:r>
            <a:endParaRPr lang="zh-CN" altLang="en-US" sz="1600" dirty="0"/>
          </a:p>
        </p:txBody>
      </p:sp>
      <p:pic>
        <p:nvPicPr>
          <p:cNvPr id="4" name="图片 3"/>
          <p:cNvPicPr>
            <a:picLocks noChangeAspect="1"/>
          </p:cNvPicPr>
          <p:nvPr/>
        </p:nvPicPr>
        <p:blipFill>
          <a:blip r:embed="rId3"/>
          <a:stretch>
            <a:fillRect/>
          </a:stretch>
        </p:blipFill>
        <p:spPr>
          <a:xfrm>
            <a:off x="193990" y="1583977"/>
            <a:ext cx="4811988" cy="3159327"/>
          </a:xfrm>
          <a:prstGeom prst="rect">
            <a:avLst/>
          </a:prstGeom>
        </p:spPr>
      </p:pic>
      <p:pic>
        <p:nvPicPr>
          <p:cNvPr id="6" name="图片 5"/>
          <p:cNvPicPr>
            <a:picLocks noChangeAspect="1"/>
          </p:cNvPicPr>
          <p:nvPr/>
        </p:nvPicPr>
        <p:blipFill>
          <a:blip r:embed="rId4"/>
          <a:stretch>
            <a:fillRect/>
          </a:stretch>
        </p:blipFill>
        <p:spPr>
          <a:xfrm>
            <a:off x="7036017" y="1563338"/>
            <a:ext cx="4521705" cy="3226680"/>
          </a:xfrm>
          <a:prstGeom prst="rect">
            <a:avLst/>
          </a:prstGeom>
        </p:spPr>
      </p:pic>
      <p:sp>
        <p:nvSpPr>
          <p:cNvPr id="7" name="燕尾形箭头 6"/>
          <p:cNvSpPr/>
          <p:nvPr/>
        </p:nvSpPr>
        <p:spPr>
          <a:xfrm>
            <a:off x="5345724" y="2521801"/>
            <a:ext cx="1248507" cy="615461"/>
          </a:xfrm>
          <a:prstGeom prst="notchedRightArrow">
            <a:avLst/>
          </a:prstGeom>
          <a:solidFill>
            <a:schemeClr val="tx2">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0" y="4743304"/>
            <a:ext cx="2990134" cy="1907931"/>
          </a:xfrm>
          <a:prstGeom prst="rect">
            <a:avLst/>
          </a:prstGeom>
        </p:spPr>
      </p:pic>
      <p:pic>
        <p:nvPicPr>
          <p:cNvPr id="12" name="图片 11"/>
          <p:cNvPicPr>
            <a:picLocks noChangeAspect="1"/>
          </p:cNvPicPr>
          <p:nvPr/>
        </p:nvPicPr>
        <p:blipFill>
          <a:blip r:embed="rId6"/>
          <a:stretch>
            <a:fillRect/>
          </a:stretch>
        </p:blipFill>
        <p:spPr>
          <a:xfrm>
            <a:off x="3417726" y="4824950"/>
            <a:ext cx="3176505" cy="1793514"/>
          </a:xfrm>
          <a:prstGeom prst="rect">
            <a:avLst/>
          </a:prstGeom>
        </p:spPr>
      </p:pic>
      <p:sp>
        <p:nvSpPr>
          <p:cNvPr id="13" name="燕尾形箭头 12"/>
          <p:cNvSpPr/>
          <p:nvPr/>
        </p:nvSpPr>
        <p:spPr>
          <a:xfrm>
            <a:off x="2990134" y="5750169"/>
            <a:ext cx="379846" cy="17560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1255197"/>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15836</TotalTime>
  <Words>6981</Words>
  <Application>Microsoft Office PowerPoint</Application>
  <PresentationFormat>宽屏</PresentationFormat>
  <Paragraphs>792</Paragraphs>
  <Slides>51</Slides>
  <Notes>19</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51</vt:i4>
      </vt:variant>
    </vt:vector>
  </HeadingPairs>
  <TitlesOfParts>
    <vt:vector size="67" baseType="lpstr">
      <vt:lpstr>-apple-system</vt:lpstr>
      <vt:lpstr>Helvetica Light</vt:lpstr>
      <vt:lpstr>PingFang SC</vt:lpstr>
      <vt:lpstr>等线</vt:lpstr>
      <vt:lpstr>等线 Light</vt:lpstr>
      <vt:lpstr>宋体</vt:lpstr>
      <vt:lpstr>微软雅黑</vt:lpstr>
      <vt:lpstr>微软雅黑</vt:lpstr>
      <vt:lpstr>Arial</vt:lpstr>
      <vt:lpstr>Calibri</vt:lpstr>
      <vt:lpstr>Consolas</vt:lpstr>
      <vt:lpstr>Helvetica</vt:lpstr>
      <vt:lpstr>Open Sans</vt:lpstr>
      <vt:lpstr>Times New Roman</vt:lpstr>
      <vt:lpstr>Wingdings</vt:lpstr>
      <vt:lpstr>Office 主题​​</vt:lpstr>
      <vt:lpstr>PowerPoint 演示文稿</vt:lpstr>
      <vt:lpstr>PowerPoint 演示文稿</vt:lpstr>
      <vt:lpstr>Doris场景 -- ROLAP</vt:lpstr>
      <vt:lpstr>1、建表 </vt:lpstr>
      <vt:lpstr>1、建表 – 数据类型</vt:lpstr>
      <vt:lpstr>1、建表 – 数据模型</vt:lpstr>
      <vt:lpstr>1、建表-明细(Duplicate Key)模型</vt:lpstr>
      <vt:lpstr>1、建表-聚合(Aggregate Key)模型</vt:lpstr>
      <vt:lpstr>1、建表-聚合(Aggregate Key)模型</vt:lpstr>
      <vt:lpstr>1、建表-聚合(Aggregate Key)模型</vt:lpstr>
      <vt:lpstr>1、建表-更新 (Unique Key)模型</vt:lpstr>
      <vt:lpstr>1、建表-主键 (Primary Key)模型</vt:lpstr>
      <vt:lpstr>1、建表 – 数据分布</vt:lpstr>
      <vt:lpstr>1、建表 – 前缀索引 </vt:lpstr>
      <vt:lpstr>1、建表 – 建外表</vt:lpstr>
      <vt:lpstr>2、改表</vt:lpstr>
      <vt:lpstr>2、改表</vt:lpstr>
      <vt:lpstr>2、改表</vt:lpstr>
      <vt:lpstr>3、导入数据</vt:lpstr>
      <vt:lpstr>3、导入数据 – 最佳实践</vt:lpstr>
      <vt:lpstr>3、导入数据 – Broker Load</vt:lpstr>
      <vt:lpstr>3、导入数据 – Broker Load</vt:lpstr>
      <vt:lpstr>3、导入数据 – Broker Load</vt:lpstr>
      <vt:lpstr>3、导入数据 – Routine Load</vt:lpstr>
      <vt:lpstr>3、导入数据 – Routine Load</vt:lpstr>
      <vt:lpstr>3、导入数据 – Routine Load</vt:lpstr>
      <vt:lpstr>3、导入数据 – Stream Load</vt:lpstr>
      <vt:lpstr>3、导入数据 – Insert Into</vt:lpstr>
      <vt:lpstr>3、导入数据 – Insert Into</vt:lpstr>
      <vt:lpstr>3、导入数据 – 数据转换</vt:lpstr>
      <vt:lpstr>4、查表</vt:lpstr>
      <vt:lpstr>4、查表-联表查询</vt:lpstr>
      <vt:lpstr>4、查表 – Colocate Join</vt:lpstr>
      <vt:lpstr>4、查表 - 分区分桶 - 并发</vt:lpstr>
      <vt:lpstr>4、查表 – 物化视图</vt:lpstr>
      <vt:lpstr>4、查表 - 索引</vt:lpstr>
      <vt:lpstr>4、查表 – Bitmap – 应用举例</vt:lpstr>
      <vt:lpstr>4、查表 – bitmap精准去重</vt:lpstr>
      <vt:lpstr>5、数据更新</vt:lpstr>
      <vt:lpstr>举例</vt:lpstr>
      <vt:lpstr>PowerPoint 演示文稿</vt:lpstr>
      <vt:lpstr>导入离线数据</vt:lpstr>
      <vt:lpstr>导入离线数据</vt:lpstr>
      <vt:lpstr>导入离线数据</vt:lpstr>
      <vt:lpstr>导入实时数据</vt:lpstr>
      <vt:lpstr>开发/运维管理平台</vt:lpstr>
      <vt:lpstr>告警</vt:lpstr>
      <vt:lpstr>开发</vt:lpstr>
      <vt:lpstr>PowerPoint 演示文稿</vt:lpstr>
      <vt:lpstr>环境相关</vt:lpstr>
      <vt:lpstr>使用问题</vt:lpstr>
    </vt:vector>
  </TitlesOfParts>
  <Company>SF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董念(DongNian)-顺丰科技技术集团</dc:creator>
  <cp:lastModifiedBy>董念(DongNian)-顺丰科技技术集团</cp:lastModifiedBy>
  <cp:revision>308</cp:revision>
  <dcterms:created xsi:type="dcterms:W3CDTF">2021-04-08T06:09:07Z</dcterms:created>
  <dcterms:modified xsi:type="dcterms:W3CDTF">2021-10-29T09:37:57Z</dcterms:modified>
</cp:coreProperties>
</file>